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21"/>
  </p:notesMasterIdLst>
  <p:sldIdLst>
    <p:sldId id="256" r:id="rId2"/>
    <p:sldId id="589" r:id="rId3"/>
    <p:sldId id="431" r:id="rId4"/>
    <p:sldId id="603" r:id="rId5"/>
    <p:sldId id="429" r:id="rId6"/>
    <p:sldId id="604" r:id="rId7"/>
    <p:sldId id="538" r:id="rId8"/>
    <p:sldId id="595" r:id="rId9"/>
    <p:sldId id="570" r:id="rId10"/>
    <p:sldId id="596" r:id="rId11"/>
    <p:sldId id="571" r:id="rId12"/>
    <p:sldId id="597" r:id="rId13"/>
    <p:sldId id="598" r:id="rId14"/>
    <p:sldId id="599" r:id="rId15"/>
    <p:sldId id="600" r:id="rId16"/>
    <p:sldId id="601" r:id="rId17"/>
    <p:sldId id="582" r:id="rId18"/>
    <p:sldId id="590" r:id="rId19"/>
    <p:sldId id="591"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Default Section" id="{5F09A8BB-D1FD-5940-B668-6FD49E2506E6}">
          <p14:sldIdLst>
            <p14:sldId id="256"/>
            <p14:sldId id="589"/>
            <p14:sldId id="431"/>
            <p14:sldId id="603"/>
            <p14:sldId id="429"/>
            <p14:sldId id="604"/>
            <p14:sldId id="538"/>
            <p14:sldId id="595"/>
            <p14:sldId id="570"/>
            <p14:sldId id="596"/>
            <p14:sldId id="571"/>
            <p14:sldId id="597"/>
            <p14:sldId id="598"/>
            <p14:sldId id="599"/>
            <p14:sldId id="600"/>
            <p14:sldId id="601"/>
            <p14:sldId id="582"/>
            <p14:sldId id="590"/>
            <p14:sldId id="5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7CA1CE"/>
    <a:srgbClr val="FFFFCC"/>
    <a:srgbClr val="CCFF99"/>
    <a:srgbClr val="CCFFFF"/>
    <a:srgbClr val="0066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25" autoAdjust="0"/>
    <p:restoredTop sz="99842" autoAdjust="0"/>
  </p:normalViewPr>
  <p:slideViewPr>
    <p:cSldViewPr>
      <p:cViewPr varScale="1">
        <p:scale>
          <a:sx n="112" d="100"/>
          <a:sy n="112" d="100"/>
        </p:scale>
        <p:origin x="-1584" y="-112"/>
      </p:cViewPr>
      <p:guideLst>
        <p:guide orient="horz" pos="2160"/>
        <p:guide pos="2880"/>
      </p:guideLst>
    </p:cSldViewPr>
  </p:slideViewPr>
  <p:outlineViewPr>
    <p:cViewPr>
      <p:scale>
        <a:sx n="33" d="100"/>
        <a:sy n="33" d="100"/>
      </p:scale>
      <p:origin x="0" y="420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817581EA-D1B7-4587-84B3-D688CEE536DD}" type="datetimeFigureOut">
              <a:rPr lang="en-US"/>
              <a:pPr>
                <a:defRPr/>
              </a:pPr>
              <a:t>7/13/16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E9FBE2D0-8864-49EF-93DB-C137F95D7F9F}" type="slidenum">
              <a:rPr lang="en-US"/>
              <a:pPr>
                <a:defRPr/>
              </a:pPr>
              <a:t>‹#›</a:t>
            </a:fld>
            <a:endParaRPr lang="en-US"/>
          </a:p>
        </p:txBody>
      </p:sp>
    </p:spTree>
    <p:extLst>
      <p:ext uri="{BB962C8B-B14F-4D97-AF65-F5344CB8AC3E}">
        <p14:creationId xmlns:p14="http://schemas.microsoft.com/office/powerpoint/2010/main" val="348511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a:t>
            </a:r>
            <a:r>
              <a:rPr lang="en-US" baseline="0" dirty="0" smtClean="0"/>
              <a:t>e, my name is Fan from BWH. I am going to present a tutorial about fiber bundle selection and scalar measurement. It is about how to do further processing after we obtain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a:t>
            </a:fld>
            <a:endParaRPr lang="en-US"/>
          </a:p>
        </p:txBody>
      </p:sp>
    </p:spTree>
    <p:extLst>
      <p:ext uri="{BB962C8B-B14F-4D97-AF65-F5344CB8AC3E}">
        <p14:creationId xmlns:p14="http://schemas.microsoft.com/office/powerpoint/2010/main" val="22631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12</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13</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14</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15</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16</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17</a:t>
            </a:fld>
            <a:endParaRPr lang="en-US"/>
          </a:p>
        </p:txBody>
      </p:sp>
    </p:spTree>
    <p:extLst>
      <p:ext uri="{BB962C8B-B14F-4D97-AF65-F5344CB8AC3E}">
        <p14:creationId xmlns:p14="http://schemas.microsoft.com/office/powerpoint/2010/main" val="5297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follow-up tutorial of the DTI tutorial by Sonia. A brief introduction, the DTI tutorial introduces how to do tensor estimation to obtain DTI, how to calculate the scalar tensor measurement such as FA, Trace from DTI, and how to do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a:t>
            </a:fld>
            <a:endParaRPr lang="en-US"/>
          </a:p>
        </p:txBody>
      </p:sp>
    </p:spTree>
    <p:extLst>
      <p:ext uri="{BB962C8B-B14F-4D97-AF65-F5344CB8AC3E}">
        <p14:creationId xmlns:p14="http://schemas.microsoft.com/office/powerpoint/2010/main" val="193126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4</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7</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8</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go to the Data module, you will see the data just loaded</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9</a:t>
            </a:fld>
            <a:endParaRPr lang="en-US"/>
          </a:p>
        </p:txBody>
      </p:sp>
    </p:spTree>
    <p:extLst>
      <p:ext uri="{BB962C8B-B14F-4D97-AF65-F5344CB8AC3E}">
        <p14:creationId xmlns:p14="http://schemas.microsoft.com/office/powerpoint/2010/main" val="307275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10</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11</a:t>
            </a:fld>
            <a:endParaRPr lang="en-US"/>
          </a:p>
        </p:txBody>
      </p:sp>
    </p:spTree>
    <p:extLst>
      <p:ext uri="{BB962C8B-B14F-4D97-AF65-F5344CB8AC3E}">
        <p14:creationId xmlns:p14="http://schemas.microsoft.com/office/powerpoint/2010/main" val="2655143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EB7771F-0188-40FB-9571-23D167F8E4F7}" type="datetime1">
              <a:rPr lang="en-US"/>
              <a:pPr>
                <a:defRPr/>
              </a:pPr>
              <a:t>7/13/16</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898989"/>
                </a:solidFill>
                <a:ea typeface="ＭＳ Ｐゴシック" pitchFamily="34" charset="-128"/>
              </a:defRPr>
            </a:lvl1pPr>
          </a:lstStyle>
          <a:p>
            <a:pPr>
              <a:defRPr/>
            </a:pPr>
            <a:fld id="{619A2846-7082-4299-A3A2-E4AAC2FA8A99}" type="slidenum">
              <a:rPr lang="en-US"/>
              <a:pPr>
                <a:defRPr/>
              </a:pPr>
              <a:t>‹#›</a:t>
            </a:fld>
            <a:endParaRPr lang="en-US"/>
          </a:p>
        </p:txBody>
      </p:sp>
    </p:spTree>
    <p:extLst>
      <p:ext uri="{BB962C8B-B14F-4D97-AF65-F5344CB8AC3E}">
        <p14:creationId xmlns:p14="http://schemas.microsoft.com/office/powerpoint/2010/main" val="27737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5C5B9D3-D9A7-42BC-A196-4FB7928FE820}" type="datetime1">
              <a:rPr lang="en-US"/>
              <a:pPr>
                <a:defRPr/>
              </a:pPr>
              <a:t>7/13/16</a:t>
            </a:fld>
            <a:endParaRPr 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2"/>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71514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Content Placeholder 12"/>
          <p:cNvSpPr>
            <a:spLocks noGrp="1"/>
          </p:cNvSpPr>
          <p:nvPr>
            <p:ph sz="quarter" idx="13"/>
          </p:nvPr>
        </p:nvSpPr>
        <p:spPr>
          <a:xfrm>
            <a:off x="685800" y="1676400"/>
            <a:ext cx="7924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4"/>
          </p:nvPr>
        </p:nvSpPr>
        <p:spPr/>
        <p:txBody>
          <a:bodyPr/>
          <a:lstStyle>
            <a:lvl1pPr>
              <a:defRPr/>
            </a:lvl1pPr>
          </a:lstStyle>
          <a:p>
            <a:pPr>
              <a:defRPr/>
            </a:pPr>
            <a:fld id="{FBAD6EFC-1010-47D4-98FE-C1DD8A17CF08}" type="datetime1">
              <a:rPr lang="en-US"/>
              <a:pPr>
                <a:defRPr/>
              </a:pPr>
              <a:t>7/13/16</a:t>
            </a:fld>
            <a:endParaRPr lang="en-US"/>
          </a:p>
        </p:txBody>
      </p:sp>
      <p:sp>
        <p:nvSpPr>
          <p:cNvPr id="5" name="Footer Placeholder 4"/>
          <p:cNvSpPr>
            <a:spLocks noGrp="1"/>
          </p:cNvSpPr>
          <p:nvPr>
            <p:ph type="ftr" sz="quarter" idx="15"/>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6"/>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1844671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ＭＳ Ｐゴシック" pitchFamily="34" charset="-128"/>
              </a:defRPr>
            </a:lvl1pPr>
          </a:lstStyle>
          <a:p>
            <a:pPr>
              <a:defRPr/>
            </a:pPr>
            <a:fld id="{CD45413B-A515-46A6-8852-D1FF50667130}" type="datetime1">
              <a:rPr lang="en-US"/>
              <a:pPr>
                <a:defRPr/>
              </a:pPr>
              <a:t>7/13/16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ea typeface="+mn-ea"/>
                <a:cs typeface="+mn-cs"/>
              </a:defRPr>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r>
              <a:rPr lang="en-US"/>
              <a:t>NA-MIC</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Lst>
  <p:hf hd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slicer.org/slicerWiki/index.php/Documentation/4.5/Training%23Slicer4_Diffusion_Tensor_Imaging_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umanconnectome.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0"/>
            <a:ext cx="7772400" cy="1927225"/>
          </a:xfrm>
        </p:spPr>
        <p:txBody>
          <a:bodyPr rtlCol="0">
            <a:noAutofit/>
          </a:bodyPr>
          <a:lstStyle/>
          <a:p>
            <a:pPr eaLnBrk="1" fontAlgn="auto" hangingPunct="1">
              <a:spcAft>
                <a:spcPts val="0"/>
              </a:spcAft>
              <a:defRPr/>
            </a:pPr>
            <a:r>
              <a:rPr lang="en-US" sz="5000" dirty="0" smtClean="0">
                <a:latin typeface="Arial Unicode MS" pitchFamily="34" charset="-128"/>
                <a:ea typeface="Arial Unicode MS" pitchFamily="34" charset="-128"/>
                <a:cs typeface="Arial Unicode MS" pitchFamily="34" charset="-128"/>
              </a:rPr>
              <a:t>CLI</a:t>
            </a:r>
            <a:r>
              <a:rPr lang="zh-CN" altLang="en-US" sz="5000" dirty="0" smtClean="0">
                <a:latin typeface="Arial Unicode MS" pitchFamily="34" charset="-128"/>
                <a:ea typeface="Arial Unicode MS" pitchFamily="34" charset="-128"/>
                <a:cs typeface="Arial Unicode MS" pitchFamily="34" charset="-128"/>
              </a:rPr>
              <a:t> </a:t>
            </a:r>
            <a:r>
              <a:rPr lang="en-US" altLang="zh-CN" sz="5000" dirty="0" smtClean="0">
                <a:latin typeface="Arial Unicode MS" pitchFamily="34" charset="-128"/>
                <a:ea typeface="Arial Unicode MS" pitchFamily="34" charset="-128"/>
                <a:cs typeface="Arial Unicode MS" pitchFamily="34" charset="-128"/>
              </a:rPr>
              <a:t>Application</a:t>
            </a:r>
            <a:br>
              <a:rPr lang="en-US" altLang="zh-CN" sz="5000" dirty="0" smtClean="0">
                <a:latin typeface="Arial Unicode MS" pitchFamily="34" charset="-128"/>
                <a:ea typeface="Arial Unicode MS" pitchFamily="34" charset="-128"/>
                <a:cs typeface="Arial Unicode MS" pitchFamily="34" charset="-128"/>
              </a:rPr>
            </a:br>
            <a:r>
              <a:rPr lang="en-US" altLang="zh-CN" sz="2800" dirty="0" smtClean="0">
                <a:latin typeface="Arial Unicode MS" pitchFamily="34" charset="-128"/>
                <a:ea typeface="Arial Unicode MS" pitchFamily="34" charset="-128"/>
                <a:cs typeface="Arial Unicode MS" pitchFamily="34" charset="-128"/>
              </a:rPr>
              <a:t>Tractography </a:t>
            </a:r>
            <a:r>
              <a:rPr lang="en-US" altLang="zh-CN" sz="2800" dirty="0">
                <a:latin typeface="Arial Unicode MS" pitchFamily="34" charset="-128"/>
                <a:ea typeface="Arial Unicode MS" pitchFamily="34" charset="-128"/>
                <a:cs typeface="Arial Unicode MS" pitchFamily="34" charset="-128"/>
              </a:rPr>
              <a:t>selection and measurements</a:t>
            </a:r>
            <a:endParaRPr lang="en-US" sz="5000" dirty="0" smtClean="0">
              <a:latin typeface="Arial Unicode MS" pitchFamily="34" charset="-128"/>
              <a:ea typeface="Arial Unicode MS" pitchFamily="34" charset="-128"/>
              <a:cs typeface="Arial Unicode MS" pitchFamily="34" charset="-128"/>
            </a:endParaRPr>
          </a:p>
        </p:txBody>
      </p:sp>
      <p:sp>
        <p:nvSpPr>
          <p:cNvPr id="3" name="Subtitle 2"/>
          <p:cNvSpPr>
            <a:spLocks noGrp="1"/>
          </p:cNvSpPr>
          <p:nvPr>
            <p:ph type="subTitle" idx="1"/>
          </p:nvPr>
        </p:nvSpPr>
        <p:spPr>
          <a:xfrm>
            <a:off x="0" y="3200400"/>
            <a:ext cx="8915400" cy="1752600"/>
          </a:xfrm>
        </p:spPr>
        <p:txBody>
          <a:bodyPr rtlCol="0">
            <a:noAutofit/>
          </a:bodyPr>
          <a:lstStyle/>
          <a:p>
            <a:pPr eaLnBrk="1" fontAlgn="auto" hangingPunct="1">
              <a:spcAft>
                <a:spcPts val="0"/>
              </a:spcAft>
              <a:defRPr/>
            </a:pPr>
            <a:r>
              <a:rPr lang="en-US" sz="3600" b="1" dirty="0" smtClean="0">
                <a:ea typeface="+mn-ea"/>
                <a:cs typeface="+mn-cs"/>
              </a:rPr>
              <a:t>Fan Zhang</a:t>
            </a:r>
            <a:r>
              <a:rPr lang="en-US" sz="3600" b="1" baseline="30000" dirty="0" smtClean="0">
                <a:ea typeface="+mn-ea"/>
                <a:cs typeface="+mn-cs"/>
              </a:rPr>
              <a:t>1,2</a:t>
            </a:r>
            <a:r>
              <a:rPr lang="en-US" sz="3600" b="1" dirty="0" smtClean="0">
                <a:ea typeface="+mn-ea"/>
                <a:cs typeface="+mn-cs"/>
              </a:rPr>
              <a:t>, Sonia Pujol</a:t>
            </a:r>
            <a:r>
              <a:rPr lang="en-US" sz="3600" b="1" baseline="30000" dirty="0">
                <a:ea typeface="+mn-ea"/>
                <a:cs typeface="+mn-cs"/>
              </a:rPr>
              <a:t>2</a:t>
            </a:r>
            <a:r>
              <a:rPr lang="en-US" sz="3600" b="1" dirty="0" smtClean="0">
                <a:ea typeface="+mn-ea"/>
                <a:cs typeface="+mn-cs"/>
              </a:rPr>
              <a:t>, </a:t>
            </a:r>
          </a:p>
          <a:p>
            <a:pPr eaLnBrk="1" fontAlgn="auto" hangingPunct="1">
              <a:spcAft>
                <a:spcPts val="0"/>
              </a:spcAft>
              <a:defRPr/>
            </a:pPr>
            <a:r>
              <a:rPr lang="en-US" sz="3600" b="1" dirty="0" smtClean="0">
                <a:ea typeface="+mn-ea"/>
                <a:cs typeface="+mn-cs"/>
              </a:rPr>
              <a:t>Lauren </a:t>
            </a:r>
            <a:r>
              <a:rPr lang="en-US" sz="3600" b="1" dirty="0">
                <a:ea typeface="+mn-ea"/>
                <a:cs typeface="+mn-cs"/>
              </a:rPr>
              <a:t>J. </a:t>
            </a:r>
            <a:r>
              <a:rPr lang="en-US" sz="3600" b="1" dirty="0" smtClean="0">
                <a:ea typeface="+mn-ea"/>
                <a:cs typeface="+mn-cs"/>
              </a:rPr>
              <a:t>O'Donnell</a:t>
            </a:r>
            <a:r>
              <a:rPr lang="en-US" sz="3600" b="1" baseline="30000" dirty="0" smtClean="0">
                <a:ea typeface="+mn-ea"/>
                <a:cs typeface="+mn-cs"/>
              </a:rPr>
              <a:t>2</a:t>
            </a:r>
          </a:p>
          <a:p>
            <a:pPr eaLnBrk="1" fontAlgn="auto" hangingPunct="1">
              <a:spcAft>
                <a:spcPts val="0"/>
              </a:spcAft>
              <a:defRPr/>
            </a:pPr>
            <a:endParaRPr lang="en-US" sz="3600" b="1" baseline="30000" dirty="0">
              <a:ea typeface="+mn-ea"/>
              <a:cs typeface="+mn-cs"/>
            </a:endParaRPr>
          </a:p>
          <a:p>
            <a:pPr eaLnBrk="1" fontAlgn="auto" hangingPunct="1">
              <a:spcAft>
                <a:spcPts val="0"/>
              </a:spcAft>
              <a:defRPr/>
            </a:pPr>
            <a:r>
              <a:rPr lang="en-US" sz="3600" b="1" dirty="0" smtClean="0">
                <a:ea typeface="+mn-ea"/>
                <a:cs typeface="+mn-cs"/>
              </a:rPr>
              <a:t>The University of Sydney, Australia</a:t>
            </a:r>
          </a:p>
          <a:p>
            <a:pPr eaLnBrk="1" fontAlgn="auto" hangingPunct="1">
              <a:spcAft>
                <a:spcPts val="0"/>
              </a:spcAft>
              <a:defRPr/>
            </a:pPr>
            <a:r>
              <a:rPr lang="en-US" sz="3600" b="1" dirty="0" smtClean="0"/>
              <a:t>Brigham and Women’s Hospital, USA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066800"/>
            <a:ext cx="6045838" cy="57912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Shell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sp>
        <p:nvSpPr>
          <p:cNvPr id="11" name="Rounded Rectangle 10"/>
          <p:cNvSpPr/>
          <p:nvPr/>
        </p:nvSpPr>
        <p:spPr>
          <a:xfrm flipV="1">
            <a:off x="76200" y="1905000"/>
            <a:ext cx="5867400" cy="2590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ounded Rectangle 13"/>
          <p:cNvSpPr/>
          <p:nvPr/>
        </p:nvSpPr>
        <p:spPr>
          <a:xfrm flipV="1">
            <a:off x="76200" y="4495800"/>
            <a:ext cx="5867400" cy="2209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5" name="Straight Arrow Connector 14"/>
          <p:cNvCxnSpPr>
            <a:stCxn id="16" idx="1"/>
          </p:cNvCxnSpPr>
          <p:nvPr/>
        </p:nvCxnSpPr>
        <p:spPr>
          <a:xfrm flipH="1">
            <a:off x="5181600" y="2105055"/>
            <a:ext cx="990600" cy="28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6" name="TextBox 21"/>
          <p:cNvSpPr txBox="1">
            <a:spLocks noChangeArrowheads="1"/>
          </p:cNvSpPr>
          <p:nvPr/>
        </p:nvSpPr>
        <p:spPr bwMode="auto">
          <a:xfrm>
            <a:off x="6172200" y="19050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a:t>
            </a:r>
            <a:endParaRPr lang="en-US" altLang="zh-CN" sz="2000" b="1" dirty="0" smtClean="0"/>
          </a:p>
        </p:txBody>
      </p:sp>
      <p:cxnSp>
        <p:nvCxnSpPr>
          <p:cNvPr id="17" name="Straight Arrow Connector 16"/>
          <p:cNvCxnSpPr>
            <a:stCxn id="18" idx="1"/>
          </p:cNvCxnSpPr>
          <p:nvPr/>
        </p:nvCxnSpPr>
        <p:spPr>
          <a:xfrm flipH="1">
            <a:off x="5181600" y="4772055"/>
            <a:ext cx="914400" cy="28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8" name="TextBox 21"/>
          <p:cNvSpPr txBox="1">
            <a:spLocks noChangeArrowheads="1"/>
          </p:cNvSpPr>
          <p:nvPr/>
        </p:nvSpPr>
        <p:spPr bwMode="auto">
          <a:xfrm>
            <a:off x="6096000" y="4572000"/>
            <a:ext cx="3048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Fiber</a:t>
            </a:r>
            <a:r>
              <a:rPr lang="zh-CN" altLang="en-US" sz="2000" dirty="0" smtClean="0"/>
              <a:t> </a:t>
            </a:r>
            <a:r>
              <a:rPr lang="en-US" altLang="zh-CN" sz="2000" dirty="0" smtClean="0"/>
              <a:t>Tract</a:t>
            </a:r>
            <a:r>
              <a:rPr lang="zh-CN" altLang="en-US" sz="2000" dirty="0" smtClean="0"/>
              <a:t> </a:t>
            </a:r>
            <a:r>
              <a:rPr lang="en-US" altLang="zh-CN" sz="2000" dirty="0" smtClean="0"/>
              <a:t>Measurement</a:t>
            </a:r>
            <a:endParaRPr lang="en-US" altLang="zh-CN" sz="2000" b="1" dirty="0" smtClean="0"/>
          </a:p>
        </p:txBody>
      </p:sp>
      <p:sp>
        <p:nvSpPr>
          <p:cNvPr id="10" name="TextBox 21"/>
          <p:cNvSpPr txBox="1">
            <a:spLocks noChangeArrowheads="1"/>
          </p:cNvSpPr>
          <p:nvPr/>
        </p:nvSpPr>
        <p:spPr bwMode="auto">
          <a:xfrm>
            <a:off x="5562600" y="990600"/>
            <a:ext cx="3200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Located</a:t>
            </a:r>
            <a:r>
              <a:rPr lang="zh-CN" altLang="en-US" sz="2000" dirty="0" smtClean="0"/>
              <a:t> </a:t>
            </a:r>
            <a:r>
              <a:rPr lang="en-US" altLang="zh-CN" sz="2000" dirty="0" smtClean="0"/>
              <a:t>in</a:t>
            </a:r>
            <a:r>
              <a:rPr lang="zh-CN" altLang="en-US" sz="2000" dirty="0" smtClean="0"/>
              <a:t> </a:t>
            </a:r>
            <a:r>
              <a:rPr lang="en-US" altLang="zh-CN" sz="2000" dirty="0" smtClean="0"/>
              <a:t>the</a:t>
            </a:r>
            <a:r>
              <a:rPr lang="zh-CN" altLang="en-US" sz="2000" dirty="0" smtClean="0"/>
              <a:t> </a:t>
            </a:r>
            <a:r>
              <a:rPr lang="en-US" altLang="zh-CN" sz="2000" dirty="0" smtClean="0"/>
              <a:t>data</a:t>
            </a:r>
            <a:r>
              <a:rPr lang="zh-CN" altLang="en-US" sz="2000" dirty="0"/>
              <a:t> </a:t>
            </a:r>
            <a:r>
              <a:rPr lang="en-US" altLang="zh-CN" sz="2000" dirty="0" smtClean="0"/>
              <a:t>folder:</a:t>
            </a:r>
            <a:r>
              <a:rPr lang="zh-CN" altLang="en-US" sz="2000" dirty="0" smtClean="0"/>
              <a:t> </a:t>
            </a:r>
            <a:r>
              <a:rPr lang="en-US" altLang="zh-CN" sz="2000" dirty="0" err="1" smtClean="0"/>
              <a:t>cli_tutorial_script.sh</a:t>
            </a:r>
            <a:r>
              <a:rPr lang="zh-CN" altLang="en-US" sz="2000" dirty="0" smtClean="0"/>
              <a:t> </a:t>
            </a:r>
            <a:endParaRPr lang="en-US" altLang="zh-CN" sz="2000" b="1" dirty="0" smtClean="0"/>
          </a:p>
        </p:txBody>
      </p:sp>
    </p:spTree>
    <p:extLst>
      <p:ext uri="{BB962C8B-B14F-4D97-AF65-F5344CB8AC3E}">
        <p14:creationId xmlns:p14="http://schemas.microsoft.com/office/powerpoint/2010/main" val="7741393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stretch>
            <a:fillRect/>
          </a:stretch>
        </p:blipFill>
        <p:spPr>
          <a:xfrm>
            <a:off x="533400" y="2819400"/>
            <a:ext cx="4865287" cy="22733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Run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sp>
        <p:nvSpPr>
          <p:cNvPr id="16" name="TextBox 21"/>
          <p:cNvSpPr txBox="1">
            <a:spLocks noChangeArrowheads="1"/>
          </p:cNvSpPr>
          <p:nvPr/>
        </p:nvSpPr>
        <p:spPr bwMode="auto">
          <a:xfrm>
            <a:off x="838200" y="1828800"/>
            <a:ext cx="63246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Open</a:t>
            </a:r>
            <a:r>
              <a:rPr lang="zh-CN" altLang="en-US" sz="2000" dirty="0" smtClean="0"/>
              <a:t> </a:t>
            </a:r>
            <a:r>
              <a:rPr lang="en-US" altLang="zh-CN" sz="2000" dirty="0" smtClean="0"/>
              <a:t>a</a:t>
            </a:r>
            <a:r>
              <a:rPr lang="zh-CN" altLang="en-US" sz="2000" dirty="0" smtClean="0"/>
              <a:t> </a:t>
            </a:r>
            <a:r>
              <a:rPr lang="en-US" altLang="zh-CN" sz="2000" dirty="0" smtClean="0"/>
              <a:t>terminal</a:t>
            </a:r>
            <a:r>
              <a:rPr lang="zh-CN" altLang="en-US" sz="2000" dirty="0"/>
              <a:t> </a:t>
            </a:r>
            <a:r>
              <a:rPr lang="en-US" altLang="zh-CN" sz="2000" dirty="0" smtClean="0"/>
              <a:t>(The</a:t>
            </a:r>
            <a:r>
              <a:rPr lang="zh-CN" altLang="en-US" sz="2000" dirty="0" smtClean="0"/>
              <a:t> </a:t>
            </a:r>
            <a:r>
              <a:rPr lang="en-US" altLang="zh-CN" sz="2000" dirty="0" smtClean="0"/>
              <a:t>tutorial</a:t>
            </a:r>
            <a:r>
              <a:rPr lang="zh-CN" altLang="en-US" sz="2000" dirty="0" smtClean="0"/>
              <a:t> </a:t>
            </a:r>
            <a:r>
              <a:rPr lang="en-US" altLang="zh-CN" sz="2000" dirty="0" smtClean="0"/>
              <a:t>is</a:t>
            </a:r>
            <a:r>
              <a:rPr lang="zh-CN" altLang="en-US" sz="2000" dirty="0" smtClean="0"/>
              <a:t> </a:t>
            </a:r>
            <a:r>
              <a:rPr lang="en-US" altLang="zh-CN" sz="2000" dirty="0" smtClean="0"/>
              <a:t>based</a:t>
            </a:r>
            <a:r>
              <a:rPr lang="zh-CN" altLang="en-US" sz="2000" dirty="0" smtClean="0"/>
              <a:t> </a:t>
            </a:r>
            <a:r>
              <a:rPr lang="en-US" altLang="zh-CN" sz="2000" dirty="0" smtClean="0"/>
              <a:t>on</a:t>
            </a:r>
            <a:r>
              <a:rPr lang="zh-CN" altLang="en-US" sz="2000" dirty="0" smtClean="0"/>
              <a:t> </a:t>
            </a:r>
            <a:r>
              <a:rPr lang="en-US" altLang="zh-CN" sz="2000" dirty="0" smtClean="0"/>
              <a:t>Mac</a:t>
            </a:r>
            <a:r>
              <a:rPr lang="zh-CN" altLang="en-US" sz="2000" dirty="0" smtClean="0"/>
              <a:t> </a:t>
            </a:r>
            <a:r>
              <a:rPr lang="en-US" altLang="zh-CN" sz="2000" dirty="0" smtClean="0"/>
              <a:t>system</a:t>
            </a:r>
            <a:r>
              <a:rPr lang="zh-CN" altLang="en-US" sz="2000" dirty="0" smtClean="0"/>
              <a:t>: </a:t>
            </a:r>
            <a:r>
              <a:rPr lang="en-US" altLang="zh-CN" sz="2000" dirty="0" smtClean="0"/>
              <a:t>Go</a:t>
            </a:r>
            <a:r>
              <a:rPr lang="zh-CN" altLang="en-US" sz="2000" dirty="0" smtClean="0"/>
              <a:t> </a:t>
            </a:r>
            <a:r>
              <a:rPr lang="en-US" altLang="zh-CN" sz="2000" dirty="0" smtClean="0"/>
              <a:t>to</a:t>
            </a:r>
            <a:r>
              <a:rPr lang="zh-CN" altLang="en-US" sz="2000" dirty="0" smtClean="0"/>
              <a:t> </a:t>
            </a:r>
            <a:r>
              <a:rPr lang="en-US" altLang="zh-CN" sz="2000" dirty="0" smtClean="0"/>
              <a:t>Application</a:t>
            </a:r>
            <a:r>
              <a:rPr lang="zh-CN" altLang="en-US" sz="2000" dirty="0" smtClean="0"/>
              <a:t> </a:t>
            </a:r>
            <a:r>
              <a:rPr lang="zh-CN" altLang="zh-CN" sz="2000" dirty="0" smtClean="0"/>
              <a:t>-</a:t>
            </a:r>
            <a:r>
              <a:rPr lang="en-US" altLang="zh-CN" sz="2000" dirty="0" smtClean="0"/>
              <a:t>&gt;</a:t>
            </a:r>
            <a:r>
              <a:rPr lang="zh-CN" altLang="en-US" sz="2000" dirty="0" smtClean="0"/>
              <a:t> </a:t>
            </a:r>
            <a:r>
              <a:rPr lang="en-US" altLang="zh-CN" sz="2000" dirty="0" smtClean="0"/>
              <a:t>Utilities</a:t>
            </a:r>
            <a:r>
              <a:rPr lang="zh-CN" altLang="en-US" sz="2000" dirty="0" smtClean="0"/>
              <a:t> </a:t>
            </a:r>
            <a:r>
              <a:rPr lang="zh-CN" altLang="zh-CN" sz="2000" dirty="0"/>
              <a:t>-</a:t>
            </a:r>
            <a:r>
              <a:rPr lang="en-US" altLang="zh-CN" sz="2000" dirty="0"/>
              <a:t>&gt;</a:t>
            </a:r>
            <a:r>
              <a:rPr lang="zh-CN" altLang="en-US" sz="2000" dirty="0"/>
              <a:t> </a:t>
            </a:r>
            <a:r>
              <a:rPr lang="zh-CN" altLang="en-US" sz="2000" dirty="0" smtClean="0"/>
              <a:t> </a:t>
            </a:r>
            <a:r>
              <a:rPr lang="en-US" altLang="zh-CN" sz="2000" dirty="0" smtClean="0"/>
              <a:t>Terminal</a:t>
            </a:r>
            <a:r>
              <a:rPr lang="zh-CN" altLang="en-US" sz="2000" dirty="0" smtClean="0"/>
              <a:t>.</a:t>
            </a:r>
            <a:r>
              <a:rPr lang="en-US" altLang="zh-CN" sz="2000" dirty="0" smtClean="0"/>
              <a:t>app)</a:t>
            </a:r>
            <a:r>
              <a:rPr lang="zh-CN" altLang="en-US" sz="2000" dirty="0" smtClean="0"/>
              <a:t>   </a:t>
            </a:r>
            <a:endParaRPr lang="en-US" altLang="zh-CN" sz="2000" b="1" dirty="0" smtClean="0"/>
          </a:p>
        </p:txBody>
      </p:sp>
      <p:cxnSp>
        <p:nvCxnSpPr>
          <p:cNvPr id="25" name="Straight Arrow Connector 24"/>
          <p:cNvCxnSpPr>
            <a:stCxn id="26" idx="1"/>
          </p:cNvCxnSpPr>
          <p:nvPr/>
        </p:nvCxnSpPr>
        <p:spPr>
          <a:xfrm flipH="1">
            <a:off x="5029200" y="3251032"/>
            <a:ext cx="609600" cy="10176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26" name="TextBox 21"/>
          <p:cNvSpPr txBox="1">
            <a:spLocks noChangeArrowheads="1"/>
          </p:cNvSpPr>
          <p:nvPr/>
        </p:nvSpPr>
        <p:spPr bwMode="auto">
          <a:xfrm>
            <a:off x="5638800" y="2743200"/>
            <a:ext cx="28194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Go</a:t>
            </a:r>
            <a:r>
              <a:rPr lang="zh-CN" altLang="en-US" sz="2000" dirty="0" smtClean="0"/>
              <a:t> </a:t>
            </a:r>
            <a:r>
              <a:rPr lang="en-US" altLang="zh-CN" sz="2000" dirty="0" smtClean="0"/>
              <a:t>to</a:t>
            </a:r>
            <a:r>
              <a:rPr lang="zh-CN" altLang="en-US" sz="2000" dirty="0" smtClean="0"/>
              <a:t> </a:t>
            </a:r>
            <a:r>
              <a:rPr lang="en-US" altLang="zh-CN" sz="2000" dirty="0" smtClean="0"/>
              <a:t>the</a:t>
            </a:r>
            <a:r>
              <a:rPr lang="zh-CN" altLang="en-US" sz="2000" dirty="0" smtClean="0"/>
              <a:t> </a:t>
            </a:r>
            <a:r>
              <a:rPr lang="en-US" altLang="zh-CN" sz="2000" dirty="0" smtClean="0"/>
              <a:t>data</a:t>
            </a:r>
            <a:r>
              <a:rPr lang="zh-CN" altLang="en-US" sz="2000" dirty="0" smtClean="0"/>
              <a:t> </a:t>
            </a:r>
            <a:r>
              <a:rPr lang="en-US" altLang="zh-CN" sz="2000" dirty="0" smtClean="0"/>
              <a:t>folder</a:t>
            </a:r>
            <a:r>
              <a:rPr lang="zh-CN" altLang="en-US" sz="2000" dirty="0" smtClean="0"/>
              <a:t> </a:t>
            </a:r>
            <a:r>
              <a:rPr lang="en-US" altLang="zh-CN" sz="2000" dirty="0" smtClean="0"/>
              <a:t>(cd</a:t>
            </a:r>
            <a:r>
              <a:rPr lang="zh-CN" altLang="en-US" sz="2000" dirty="0" smtClean="0"/>
              <a:t> </a:t>
            </a:r>
            <a:r>
              <a:rPr lang="en-US" altLang="zh-CN" sz="2000" dirty="0" smtClean="0"/>
              <a:t>XXX)</a:t>
            </a:r>
            <a:r>
              <a:rPr lang="zh-CN" altLang="en-US" sz="2000" dirty="0" smtClean="0"/>
              <a:t> </a:t>
            </a:r>
            <a:r>
              <a:rPr lang="en-US" altLang="zh-CN" sz="2000" dirty="0" smtClean="0"/>
              <a:t>and</a:t>
            </a:r>
            <a:r>
              <a:rPr lang="zh-CN" altLang="en-US" sz="2000" dirty="0" smtClean="0"/>
              <a:t> </a:t>
            </a:r>
            <a:r>
              <a:rPr lang="en-US" altLang="zh-CN" sz="2000" dirty="0" smtClean="0"/>
              <a:t>view</a:t>
            </a:r>
            <a:r>
              <a:rPr lang="zh-CN" altLang="en-US" sz="2000" dirty="0" smtClean="0"/>
              <a:t> </a:t>
            </a:r>
            <a:r>
              <a:rPr lang="en-US" altLang="zh-CN" sz="2000" dirty="0" smtClean="0"/>
              <a:t>all</a:t>
            </a:r>
            <a:r>
              <a:rPr lang="zh-CN" altLang="en-US" sz="2000" dirty="0" smtClean="0"/>
              <a:t> </a:t>
            </a:r>
            <a:r>
              <a:rPr lang="en-US" altLang="zh-CN" sz="2000" dirty="0" smtClean="0"/>
              <a:t>files</a:t>
            </a:r>
            <a:r>
              <a:rPr lang="zh-CN" altLang="en-US" sz="2000" dirty="0" smtClean="0"/>
              <a:t> </a:t>
            </a:r>
            <a:r>
              <a:rPr lang="en-US" altLang="zh-CN" sz="2000" dirty="0" smtClean="0"/>
              <a:t>provided</a:t>
            </a:r>
            <a:r>
              <a:rPr lang="zh-CN" altLang="en-US" sz="2000" dirty="0" smtClean="0"/>
              <a:t> </a:t>
            </a:r>
            <a:r>
              <a:rPr lang="en-US" altLang="zh-CN" sz="2000" dirty="0" smtClean="0"/>
              <a:t>(</a:t>
            </a:r>
            <a:r>
              <a:rPr lang="en-US" altLang="zh-CN" sz="2000" dirty="0" err="1" smtClean="0"/>
              <a:t>ls</a:t>
            </a:r>
            <a:r>
              <a:rPr lang="en-US" altLang="zh-CN" sz="2000" dirty="0" smtClean="0"/>
              <a:t>).</a:t>
            </a:r>
            <a:endParaRPr lang="en-US" altLang="zh-CN" sz="2000" b="1" dirty="0" smtClean="0"/>
          </a:p>
        </p:txBody>
      </p:sp>
      <p:cxnSp>
        <p:nvCxnSpPr>
          <p:cNvPr id="32" name="Straight Arrow Connector 31"/>
          <p:cNvCxnSpPr>
            <a:stCxn id="33" idx="1"/>
          </p:cNvCxnSpPr>
          <p:nvPr/>
        </p:nvCxnSpPr>
        <p:spPr>
          <a:xfrm flipH="1" flipV="1">
            <a:off x="3048000" y="4191001"/>
            <a:ext cx="609600" cy="8858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33" name="TextBox 21"/>
          <p:cNvSpPr txBox="1">
            <a:spLocks noChangeArrowheads="1"/>
          </p:cNvSpPr>
          <p:nvPr/>
        </p:nvSpPr>
        <p:spPr bwMode="auto">
          <a:xfrm>
            <a:off x="3657600" y="4876800"/>
            <a:ext cx="52578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Execute</a:t>
            </a:r>
            <a:r>
              <a:rPr lang="zh-CN" altLang="en-US" sz="2000" dirty="0" smtClean="0"/>
              <a:t> </a:t>
            </a:r>
            <a:r>
              <a:rPr lang="en-US" altLang="zh-CN" sz="2000" dirty="0" smtClean="0"/>
              <a:t>the</a:t>
            </a:r>
            <a:r>
              <a:rPr lang="zh-CN" altLang="en-US" sz="2000" dirty="0" smtClean="0"/>
              <a:t> </a:t>
            </a:r>
            <a:r>
              <a:rPr lang="en-US" altLang="zh-CN" sz="2000" dirty="0" smtClean="0"/>
              <a:t>script</a:t>
            </a:r>
            <a:r>
              <a:rPr lang="zh-CN" altLang="en-US" sz="2000" dirty="0" smtClean="0"/>
              <a:t> </a:t>
            </a:r>
            <a:r>
              <a:rPr lang="en-US" altLang="zh-CN" sz="2000" dirty="0" smtClean="0"/>
              <a:t>(</a:t>
            </a:r>
            <a:r>
              <a:rPr lang="en-US" altLang="zh-CN" sz="2000" dirty="0" err="1" smtClean="0"/>
              <a:t>sh</a:t>
            </a:r>
            <a:r>
              <a:rPr lang="zh-CN" altLang="en-US" sz="2000" dirty="0" smtClean="0"/>
              <a:t> </a:t>
            </a:r>
            <a:r>
              <a:rPr lang="en-US" altLang="zh-CN" sz="2000" dirty="0" err="1" smtClean="0"/>
              <a:t>cli_tutorial_script.sh</a:t>
            </a:r>
            <a:r>
              <a:rPr lang="en-US" altLang="zh-CN" sz="2000" dirty="0" smtClean="0"/>
              <a:t>)</a:t>
            </a:r>
            <a:r>
              <a:rPr lang="zh-CN" altLang="en-US" sz="2000" dirty="0" smtClean="0"/>
              <a:t> </a:t>
            </a:r>
            <a:endParaRPr lang="en-US" altLang="zh-CN" sz="2000" b="1" dirty="0" smtClean="0"/>
          </a:p>
        </p:txBody>
      </p:sp>
    </p:spTree>
    <p:extLst>
      <p:ext uri="{BB962C8B-B14F-4D97-AF65-F5344CB8AC3E}">
        <p14:creationId xmlns:p14="http://schemas.microsoft.com/office/powerpoint/2010/main" val="33739389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95400"/>
            <a:ext cx="9144000" cy="5064292"/>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Run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cxnSp>
        <p:nvCxnSpPr>
          <p:cNvPr id="25" name="Straight Arrow Connector 24"/>
          <p:cNvCxnSpPr>
            <a:stCxn id="26" idx="1"/>
          </p:cNvCxnSpPr>
          <p:nvPr/>
        </p:nvCxnSpPr>
        <p:spPr>
          <a:xfrm flipH="1">
            <a:off x="5029200" y="1724055"/>
            <a:ext cx="609600" cy="409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26" name="TextBox 21"/>
          <p:cNvSpPr txBox="1">
            <a:spLocks noChangeArrowheads="1"/>
          </p:cNvSpPr>
          <p:nvPr/>
        </p:nvSpPr>
        <p:spPr bwMode="auto">
          <a:xfrm>
            <a:off x="5638800" y="15240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Script</a:t>
            </a:r>
            <a:r>
              <a:rPr lang="zh-CN" altLang="en-US" sz="2000" dirty="0" smtClean="0"/>
              <a:t> </a:t>
            </a:r>
            <a:r>
              <a:rPr lang="en-US" altLang="zh-CN" sz="2000" dirty="0" smtClean="0"/>
              <a:t>output</a:t>
            </a:r>
            <a:endParaRPr lang="en-US" altLang="zh-CN" sz="2000" b="1" dirty="0" smtClean="0"/>
          </a:p>
        </p:txBody>
      </p:sp>
      <p:sp>
        <p:nvSpPr>
          <p:cNvPr id="10" name="Rounded Rectangle 9"/>
          <p:cNvSpPr/>
          <p:nvPr/>
        </p:nvSpPr>
        <p:spPr>
          <a:xfrm flipV="1">
            <a:off x="0" y="2133600"/>
            <a:ext cx="9144000" cy="35814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1" name="Straight Arrow Connector 10"/>
          <p:cNvCxnSpPr>
            <a:stCxn id="12" idx="1"/>
          </p:cNvCxnSpPr>
          <p:nvPr/>
        </p:nvCxnSpPr>
        <p:spPr>
          <a:xfrm flipH="1" flipV="1">
            <a:off x="5867400" y="6096001"/>
            <a:ext cx="581260" cy="35394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6448660" y="6096000"/>
            <a:ext cx="26670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View</a:t>
            </a:r>
            <a:r>
              <a:rPr lang="zh-CN" altLang="en-US" sz="2000" dirty="0" smtClean="0"/>
              <a:t> </a:t>
            </a:r>
            <a:r>
              <a:rPr lang="en-US" altLang="zh-CN" sz="2000" dirty="0" smtClean="0"/>
              <a:t>all</a:t>
            </a:r>
            <a:r>
              <a:rPr lang="zh-CN" altLang="en-US" sz="2000" dirty="0" smtClean="0"/>
              <a:t> </a:t>
            </a:r>
            <a:r>
              <a:rPr lang="en-US" altLang="zh-CN" sz="2000" dirty="0" smtClean="0"/>
              <a:t>files</a:t>
            </a:r>
            <a:r>
              <a:rPr lang="zh-CN" altLang="en-US" sz="2000" dirty="0" smtClean="0"/>
              <a:t> </a:t>
            </a:r>
            <a:r>
              <a:rPr lang="en-US" altLang="zh-CN" sz="2000" dirty="0" smtClean="0"/>
              <a:t>after the processing (</a:t>
            </a:r>
            <a:r>
              <a:rPr lang="en-US" altLang="zh-CN" sz="2000" dirty="0" err="1" smtClean="0"/>
              <a:t>ls</a:t>
            </a:r>
            <a:r>
              <a:rPr lang="en-US" altLang="zh-CN" sz="2000" dirty="0" smtClean="0"/>
              <a:t>)</a:t>
            </a:r>
            <a:endParaRPr lang="en-US" altLang="zh-CN" sz="2000" b="1" dirty="0" smtClean="0"/>
          </a:p>
        </p:txBody>
      </p:sp>
    </p:spTree>
    <p:extLst>
      <p:ext uri="{BB962C8B-B14F-4D97-AF65-F5344CB8AC3E}">
        <p14:creationId xmlns:p14="http://schemas.microsoft.com/office/powerpoint/2010/main" val="7064338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Command</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26203" y="1524000"/>
            <a:ext cx="9144000" cy="1610264"/>
          </a:xfrm>
          <a:prstGeom prst="rect">
            <a:avLst/>
          </a:prstGeom>
        </p:spPr>
      </p:pic>
      <p:pic>
        <p:nvPicPr>
          <p:cNvPr id="4" name="Picture 3"/>
          <p:cNvPicPr>
            <a:picLocks noChangeAspect="1"/>
          </p:cNvPicPr>
          <p:nvPr/>
        </p:nvPicPr>
        <p:blipFill>
          <a:blip r:embed="rId4"/>
          <a:stretch>
            <a:fillRect/>
          </a:stretch>
        </p:blipFill>
        <p:spPr>
          <a:xfrm>
            <a:off x="0" y="3810000"/>
            <a:ext cx="9144000" cy="1512455"/>
          </a:xfrm>
          <a:prstGeom prst="rect">
            <a:avLst/>
          </a:prstGeom>
        </p:spPr>
      </p:pic>
      <p:sp>
        <p:nvSpPr>
          <p:cNvPr id="13" name="TextBox 21"/>
          <p:cNvSpPr txBox="1">
            <a:spLocks noChangeArrowheads="1"/>
          </p:cNvSpPr>
          <p:nvPr/>
        </p:nvSpPr>
        <p:spPr bwMode="auto">
          <a:xfrm>
            <a:off x="152400" y="1066800"/>
            <a:ext cx="44196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Command</a:t>
            </a:r>
            <a:r>
              <a:rPr lang="zh-CN" altLang="en-US" sz="2000" dirty="0" smtClean="0"/>
              <a:t> </a:t>
            </a:r>
            <a:r>
              <a:rPr lang="en-US" altLang="zh-CN" sz="2000" dirty="0" smtClean="0"/>
              <a:t>for</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a:t>
            </a:r>
            <a:r>
              <a:rPr lang="zh-CN" altLang="en-US" sz="2000" dirty="0"/>
              <a:t>:</a:t>
            </a:r>
            <a:r>
              <a:rPr lang="zh-CN" altLang="en-US" sz="2000" dirty="0" smtClean="0"/>
              <a:t> </a:t>
            </a:r>
            <a:endParaRPr lang="en-US" altLang="zh-CN" sz="2000" b="1" dirty="0" smtClean="0"/>
          </a:p>
        </p:txBody>
      </p:sp>
      <p:sp>
        <p:nvSpPr>
          <p:cNvPr id="14" name="TextBox 21"/>
          <p:cNvSpPr txBox="1">
            <a:spLocks noChangeArrowheads="1"/>
          </p:cNvSpPr>
          <p:nvPr/>
        </p:nvSpPr>
        <p:spPr bwMode="auto">
          <a:xfrm>
            <a:off x="152400" y="3352800"/>
            <a:ext cx="46482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Command</a:t>
            </a:r>
            <a:r>
              <a:rPr lang="zh-CN" altLang="en-US" sz="2000" dirty="0" smtClean="0"/>
              <a:t> </a:t>
            </a:r>
            <a:r>
              <a:rPr lang="en-US" altLang="zh-CN" sz="2000" dirty="0" smtClean="0"/>
              <a:t>for</a:t>
            </a:r>
            <a:r>
              <a:rPr lang="zh-CN" altLang="en-US" sz="2000" dirty="0" smtClean="0"/>
              <a:t> </a:t>
            </a:r>
            <a:r>
              <a:rPr lang="en-US" altLang="zh-CN" sz="2000" dirty="0" smtClean="0"/>
              <a:t>fiber</a:t>
            </a:r>
            <a:r>
              <a:rPr lang="zh-CN" altLang="en-US" sz="2000" dirty="0" smtClean="0"/>
              <a:t> </a:t>
            </a:r>
            <a:r>
              <a:rPr lang="en-US" altLang="zh-CN" sz="2000" dirty="0" smtClean="0"/>
              <a:t>tract</a:t>
            </a:r>
            <a:r>
              <a:rPr lang="zh-CN" altLang="en-US" sz="2000" dirty="0" smtClean="0"/>
              <a:t> </a:t>
            </a:r>
            <a:r>
              <a:rPr lang="en-US" altLang="zh-CN" sz="2000" dirty="0" smtClean="0"/>
              <a:t>measurement</a:t>
            </a:r>
            <a:r>
              <a:rPr lang="zh-CN" altLang="en-US" sz="2000" dirty="0" smtClean="0"/>
              <a:t>: </a:t>
            </a:r>
            <a:endParaRPr lang="en-US" altLang="zh-CN" sz="2000" b="1" dirty="0" smtClean="0"/>
          </a:p>
        </p:txBody>
      </p:sp>
    </p:spTree>
    <p:extLst>
      <p:ext uri="{BB962C8B-B14F-4D97-AF65-F5344CB8AC3E}">
        <p14:creationId xmlns:p14="http://schemas.microsoft.com/office/powerpoint/2010/main" val="34018606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Output</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p:cNvPicPr>
            <a:picLocks noChangeAspect="1"/>
          </p:cNvPicPr>
          <p:nvPr/>
        </p:nvPicPr>
        <p:blipFill>
          <a:blip r:embed="rId3"/>
          <a:stretch>
            <a:fillRect/>
          </a:stretch>
        </p:blipFill>
        <p:spPr>
          <a:xfrm>
            <a:off x="14094" y="1600200"/>
            <a:ext cx="9144000" cy="1725283"/>
          </a:xfrm>
          <a:prstGeom prst="rect">
            <a:avLst/>
          </a:prstGeom>
        </p:spPr>
      </p:pic>
      <p:sp>
        <p:nvSpPr>
          <p:cNvPr id="9" name="TextBox 11"/>
          <p:cNvSpPr txBox="1">
            <a:spLocks noChangeArrowheads="1"/>
          </p:cNvSpPr>
          <p:nvPr/>
        </p:nvSpPr>
        <p:spPr bwMode="auto">
          <a:xfrm>
            <a:off x="1295400" y="3657600"/>
            <a:ext cx="3886200" cy="2862322"/>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r>
              <a:rPr lang="en-US" sz="2000" dirty="0" smtClean="0"/>
              <a:t>Selected</a:t>
            </a:r>
            <a:r>
              <a:rPr lang="zh-CN" altLang="en-US" sz="2000" dirty="0" smtClean="0"/>
              <a:t> </a:t>
            </a:r>
            <a:r>
              <a:rPr lang="en-US" altLang="zh-CN" sz="2000" dirty="0" smtClean="0"/>
              <a:t>fiber</a:t>
            </a:r>
            <a:r>
              <a:rPr lang="zh-CN" altLang="en-US" sz="2000" dirty="0" smtClean="0"/>
              <a:t> </a:t>
            </a:r>
            <a:r>
              <a:rPr lang="en-US" altLang="zh-CN" sz="2000" dirty="0" smtClean="0"/>
              <a:t>bundles</a:t>
            </a:r>
            <a:r>
              <a:rPr lang="zh-CN" altLang="en-US" sz="2000" dirty="0" smtClean="0"/>
              <a:t> </a:t>
            </a:r>
            <a:r>
              <a:rPr lang="en-US" altLang="zh-CN" sz="2000" dirty="0" smtClean="0"/>
              <a:t>from</a:t>
            </a:r>
            <a:r>
              <a:rPr lang="zh-CN" altLang="en-US" sz="2000" dirty="0" smtClean="0"/>
              <a:t> </a:t>
            </a:r>
            <a:r>
              <a:rPr lang="en-US" altLang="zh-CN" sz="2000" dirty="0" smtClean="0"/>
              <a:t>CC</a:t>
            </a:r>
            <a:endParaRPr lang="en-US" sz="2000" dirty="0" smtClean="0"/>
          </a:p>
          <a:p>
            <a:pPr marL="342900" indent="-342900">
              <a:buFont typeface="Arial"/>
              <a:buChar char="•"/>
            </a:pPr>
            <a:r>
              <a:rPr lang="en-US" sz="2000" dirty="0" smtClean="0"/>
              <a:t>case_1_CC_extracted.vtk</a:t>
            </a:r>
          </a:p>
          <a:p>
            <a:pPr marL="342900" indent="-342900">
              <a:buFont typeface="Arial"/>
              <a:buChar char="•"/>
            </a:pPr>
            <a:r>
              <a:rPr lang="en-US" sz="2000" dirty="0" smtClean="0"/>
              <a:t>case_</a:t>
            </a:r>
            <a:r>
              <a:rPr lang="en-US" altLang="zh-CN" sz="2000" dirty="0" smtClean="0"/>
              <a:t>2</a:t>
            </a:r>
            <a:r>
              <a:rPr lang="en-US" sz="2000" dirty="0" smtClean="0"/>
              <a:t>_CC_extracted.vtk</a:t>
            </a:r>
          </a:p>
          <a:p>
            <a:pPr marL="342900" indent="-342900">
              <a:buFont typeface="Arial"/>
              <a:buChar char="•"/>
            </a:pPr>
            <a:r>
              <a:rPr lang="en-US" sz="2000" dirty="0" smtClean="0"/>
              <a:t>case_</a:t>
            </a:r>
            <a:r>
              <a:rPr lang="en-US" altLang="zh-CN" sz="2000" dirty="0" smtClean="0"/>
              <a:t>3</a:t>
            </a:r>
            <a:r>
              <a:rPr lang="en-US" sz="2000" dirty="0" smtClean="0"/>
              <a:t>_CC_extracted.vtk</a:t>
            </a:r>
            <a:endParaRPr lang="en-US" sz="2000" dirty="0"/>
          </a:p>
          <a:p>
            <a:pPr marL="342900" indent="-342900">
              <a:buFont typeface="Arial"/>
              <a:buChar char="•"/>
            </a:pPr>
            <a:r>
              <a:rPr lang="en-US" sz="2000" dirty="0" smtClean="0"/>
              <a:t>case_</a:t>
            </a:r>
            <a:r>
              <a:rPr lang="zh-CN" altLang="zh-CN" sz="2000" dirty="0" smtClean="0"/>
              <a:t>4</a:t>
            </a:r>
            <a:r>
              <a:rPr lang="en-US" sz="2000" dirty="0" smtClean="0"/>
              <a:t>_</a:t>
            </a:r>
            <a:r>
              <a:rPr lang="en-US" sz="2000" dirty="0" err="1" smtClean="0"/>
              <a:t>CC_extracted.vtk</a:t>
            </a:r>
            <a:endParaRPr lang="en-US" sz="2000" dirty="0" smtClean="0"/>
          </a:p>
          <a:p>
            <a:pPr marL="342900" indent="-342900">
              <a:buFont typeface="Arial"/>
              <a:buChar char="•"/>
            </a:pPr>
            <a:r>
              <a:rPr lang="en-US" sz="2000" dirty="0" smtClean="0"/>
              <a:t>case_</a:t>
            </a:r>
            <a:r>
              <a:rPr lang="en-US" altLang="zh-CN" sz="2000" dirty="0" smtClean="0"/>
              <a:t>5</a:t>
            </a:r>
            <a:r>
              <a:rPr lang="en-US" sz="2000" dirty="0" smtClean="0"/>
              <a:t>_CC_extracted.vtk</a:t>
            </a:r>
          </a:p>
          <a:p>
            <a:pPr marL="342900" indent="-342900">
              <a:buFont typeface="Arial"/>
              <a:buChar char="•"/>
            </a:pPr>
            <a:endParaRPr lang="en-US" sz="2000" dirty="0"/>
          </a:p>
          <a:p>
            <a:r>
              <a:rPr lang="en-US" sz="2000" dirty="0" smtClean="0"/>
              <a:t>Fiber</a:t>
            </a:r>
            <a:r>
              <a:rPr lang="zh-CN" altLang="en-US" sz="2000" dirty="0" smtClean="0"/>
              <a:t> </a:t>
            </a:r>
            <a:r>
              <a:rPr lang="en-US" altLang="zh-CN" sz="2000" dirty="0" smtClean="0"/>
              <a:t>measurement</a:t>
            </a:r>
            <a:r>
              <a:rPr lang="zh-CN" altLang="en-US" sz="2000" dirty="0" smtClean="0"/>
              <a:t>:</a:t>
            </a:r>
            <a:endParaRPr lang="en-US" altLang="zh-CN" sz="2000" dirty="0" smtClean="0"/>
          </a:p>
          <a:p>
            <a:pPr marL="342900" indent="-342900">
              <a:buFont typeface="Arial"/>
              <a:buChar char="•"/>
            </a:pPr>
            <a:r>
              <a:rPr lang="en-US" sz="2000" dirty="0" err="1"/>
              <a:t>tractmeasurements.txt</a:t>
            </a:r>
            <a:endParaRPr lang="en-US" sz="2000" dirty="0"/>
          </a:p>
        </p:txBody>
      </p:sp>
    </p:spTree>
    <p:extLst>
      <p:ext uri="{BB962C8B-B14F-4D97-AF65-F5344CB8AC3E}">
        <p14:creationId xmlns:p14="http://schemas.microsoft.com/office/powerpoint/2010/main" val="12957354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76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Selection result</a:t>
            </a: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Arrow Connector 6"/>
          <p:cNvCxnSpPr>
            <a:stCxn id="8" idx="1"/>
          </p:cNvCxnSpPr>
          <p:nvPr/>
        </p:nvCxnSpPr>
        <p:spPr>
          <a:xfrm flipH="1">
            <a:off x="2438400" y="2414320"/>
            <a:ext cx="1600200" cy="70988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10" idx="3"/>
          </p:cNvCxnSpPr>
          <p:nvPr/>
        </p:nvCxnSpPr>
        <p:spPr>
          <a:xfrm>
            <a:off x="4457700" y="5687943"/>
            <a:ext cx="2019300" cy="1794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a:spLocks noChangeArrowheads="1"/>
          </p:cNvSpPr>
          <p:nvPr/>
        </p:nvSpPr>
        <p:spPr bwMode="auto">
          <a:xfrm>
            <a:off x="685800" y="53340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11" name="TextBox 11"/>
          <p:cNvSpPr txBox="1">
            <a:spLocks noChangeArrowheads="1"/>
          </p:cNvSpPr>
          <p:nvPr/>
        </p:nvSpPr>
        <p:spPr bwMode="auto">
          <a:xfrm>
            <a:off x="4545560" y="3657600"/>
            <a:ext cx="4572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Load</a:t>
            </a:r>
            <a:r>
              <a:rPr lang="zh-CN" altLang="en-US" sz="2000" dirty="0" smtClean="0"/>
              <a:t> </a:t>
            </a:r>
            <a:r>
              <a:rPr lang="en-US" altLang="zh-CN" sz="2000" dirty="0" smtClean="0"/>
              <a:t>the</a:t>
            </a:r>
            <a:r>
              <a:rPr lang="zh-CN" altLang="en-US" sz="2000" dirty="0" smtClean="0"/>
              <a:t> </a:t>
            </a:r>
            <a:r>
              <a:rPr lang="en-US" altLang="zh-CN" sz="2000" dirty="0" smtClean="0"/>
              <a:t>tractography</a:t>
            </a:r>
            <a:r>
              <a:rPr lang="zh-CN" altLang="en-US" sz="2000" dirty="0" smtClean="0"/>
              <a:t> </a:t>
            </a:r>
            <a:r>
              <a:rPr lang="en-US" altLang="zh-CN" sz="2000" dirty="0" smtClean="0"/>
              <a:t>as</a:t>
            </a:r>
            <a:r>
              <a:rPr lang="zh-CN" altLang="en-US" sz="2000" dirty="0" smtClean="0"/>
              <a:t> </a:t>
            </a:r>
            <a:r>
              <a:rPr lang="en-US" altLang="zh-CN" sz="2000" dirty="0" err="1" smtClean="0"/>
              <a:t>FiberBundle</a:t>
            </a:r>
            <a:endParaRPr lang="en-US" sz="2000" b="1" dirty="0"/>
          </a:p>
        </p:txBody>
      </p:sp>
      <p:cxnSp>
        <p:nvCxnSpPr>
          <p:cNvPr id="12" name="Straight Arrow Connector 11"/>
          <p:cNvCxnSpPr/>
          <p:nvPr/>
        </p:nvCxnSpPr>
        <p:spPr>
          <a:xfrm flipH="1">
            <a:off x="7391400" y="4038600"/>
            <a:ext cx="1047750"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6927" y="1645612"/>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11"/>
          <p:cNvSpPr txBox="1">
            <a:spLocks noChangeArrowheads="1"/>
          </p:cNvSpPr>
          <p:nvPr/>
        </p:nvSpPr>
        <p:spPr bwMode="auto">
          <a:xfrm>
            <a:off x="4038600" y="1752600"/>
            <a:ext cx="3810000"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Locate the</a:t>
            </a:r>
            <a:r>
              <a:rPr lang="zh-CN" altLang="en-US" sz="2000" dirty="0" smtClean="0"/>
              <a:t> </a:t>
            </a:r>
            <a:r>
              <a:rPr lang="en-US" altLang="zh-CN" sz="2000" dirty="0" smtClean="0"/>
              <a:t>selected</a:t>
            </a:r>
            <a:r>
              <a:rPr lang="zh-CN" altLang="en-US" sz="2000" dirty="0" smtClean="0"/>
              <a:t> </a:t>
            </a:r>
            <a:r>
              <a:rPr lang="en-US" altLang="zh-CN" sz="2000" dirty="0" smtClean="0"/>
              <a:t>CC</a:t>
            </a:r>
            <a:r>
              <a:rPr lang="zh-CN" altLang="en-US" sz="2000" dirty="0" smtClean="0"/>
              <a:t> </a:t>
            </a:r>
            <a:r>
              <a:rPr lang="en-US" altLang="zh-CN" sz="2000" dirty="0" smtClean="0"/>
              <a:t>tract</a:t>
            </a:r>
            <a:r>
              <a:rPr lang="en-US" altLang="zh-CN" sz="2000" dirty="0" smtClean="0"/>
              <a:t>s.</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spTree>
    <p:extLst>
      <p:ext uri="{BB962C8B-B14F-4D97-AF65-F5344CB8AC3E}">
        <p14:creationId xmlns:p14="http://schemas.microsoft.com/office/powerpoint/2010/main" val="19976600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result</a:t>
            </a:r>
            <a:endParaRPr lang="en-US" altLang="en-US" dirty="0" smtClean="0">
              <a:latin typeface="Arial Unicode MS" pitchFamily="34" charset="-128"/>
              <a:ea typeface="Arial Unicode MS" pitchFamily="34" charset="-128"/>
              <a:cs typeface="Arial Unicode MS" pitchFamily="34" charset="-128"/>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case_1_extracted_CC_screenshot.png"/>
          <p:cNvPicPr>
            <a:picLocks/>
          </p:cNvPicPr>
          <p:nvPr/>
        </p:nvPicPr>
        <p:blipFill>
          <a:blip r:embed="rId3">
            <a:extLst>
              <a:ext uri="{28A0092B-C50C-407E-A947-70E740481C1C}">
                <a14:useLocalDpi xmlns:a14="http://schemas.microsoft.com/office/drawing/2010/main" val="0"/>
              </a:ext>
            </a:extLst>
          </a:blip>
          <a:stretch>
            <a:fillRect/>
          </a:stretch>
        </p:blipFill>
        <p:spPr>
          <a:xfrm>
            <a:off x="1752600" y="2057400"/>
            <a:ext cx="2743200" cy="1828800"/>
          </a:xfrm>
          <a:prstGeom prst="rect">
            <a:avLst/>
          </a:prstGeom>
        </p:spPr>
      </p:pic>
      <p:pic>
        <p:nvPicPr>
          <p:cNvPr id="5" name="Picture 4" descr="case_2_extracted_CC_screenshot.png"/>
          <p:cNvPicPr>
            <a:picLocks/>
          </p:cNvPicPr>
          <p:nvPr/>
        </p:nvPicPr>
        <p:blipFill>
          <a:blip r:embed="rId4">
            <a:extLst>
              <a:ext uri="{28A0092B-C50C-407E-A947-70E740481C1C}">
                <a14:useLocalDpi xmlns:a14="http://schemas.microsoft.com/office/drawing/2010/main" val="0"/>
              </a:ext>
            </a:extLst>
          </a:blip>
          <a:stretch>
            <a:fillRect/>
          </a:stretch>
        </p:blipFill>
        <p:spPr>
          <a:xfrm>
            <a:off x="4724400" y="2057400"/>
            <a:ext cx="2743200" cy="1828800"/>
          </a:xfrm>
          <a:prstGeom prst="rect">
            <a:avLst/>
          </a:prstGeom>
        </p:spPr>
      </p:pic>
      <p:pic>
        <p:nvPicPr>
          <p:cNvPr id="6" name="Picture 5" descr="case_3_extracted_CC_screenshot.png"/>
          <p:cNvPicPr>
            <a:picLocks/>
          </p:cNvPicPr>
          <p:nvPr/>
        </p:nvPicPr>
        <p:blipFill>
          <a:blip r:embed="rId5">
            <a:extLst>
              <a:ext uri="{28A0092B-C50C-407E-A947-70E740481C1C}">
                <a14:useLocalDpi xmlns:a14="http://schemas.microsoft.com/office/drawing/2010/main" val="0"/>
              </a:ext>
            </a:extLst>
          </a:blip>
          <a:stretch>
            <a:fillRect/>
          </a:stretch>
        </p:blipFill>
        <p:spPr>
          <a:xfrm>
            <a:off x="381000" y="4419600"/>
            <a:ext cx="2743200" cy="1828800"/>
          </a:xfrm>
          <a:prstGeom prst="rect">
            <a:avLst/>
          </a:prstGeom>
        </p:spPr>
      </p:pic>
      <p:pic>
        <p:nvPicPr>
          <p:cNvPr id="13" name="Picture 12" descr="case_4_extracted_CC_screenshot.png"/>
          <p:cNvPicPr>
            <a:picLocks/>
          </p:cNvPicPr>
          <p:nvPr/>
        </p:nvPicPr>
        <p:blipFill>
          <a:blip r:embed="rId6">
            <a:extLst>
              <a:ext uri="{28A0092B-C50C-407E-A947-70E740481C1C}">
                <a14:useLocalDpi xmlns:a14="http://schemas.microsoft.com/office/drawing/2010/main" val="0"/>
              </a:ext>
            </a:extLst>
          </a:blip>
          <a:stretch>
            <a:fillRect/>
          </a:stretch>
        </p:blipFill>
        <p:spPr>
          <a:xfrm>
            <a:off x="3276600" y="4419600"/>
            <a:ext cx="2743200" cy="1828800"/>
          </a:xfrm>
          <a:prstGeom prst="rect">
            <a:avLst/>
          </a:prstGeom>
        </p:spPr>
      </p:pic>
      <p:pic>
        <p:nvPicPr>
          <p:cNvPr id="14" name="Picture 13" descr="case_5_extracted_CC_screenshot.png"/>
          <p:cNvPicPr>
            <a:picLocks/>
          </p:cNvPicPr>
          <p:nvPr/>
        </p:nvPicPr>
        <p:blipFill>
          <a:blip r:embed="rId7">
            <a:extLst>
              <a:ext uri="{28A0092B-C50C-407E-A947-70E740481C1C}">
                <a14:useLocalDpi xmlns:a14="http://schemas.microsoft.com/office/drawing/2010/main" val="0"/>
              </a:ext>
            </a:extLst>
          </a:blip>
          <a:stretch>
            <a:fillRect/>
          </a:stretch>
        </p:blipFill>
        <p:spPr>
          <a:xfrm>
            <a:off x="6172200" y="4419600"/>
            <a:ext cx="2743200" cy="1828800"/>
          </a:xfrm>
          <a:prstGeom prst="rect">
            <a:avLst/>
          </a:prstGeom>
        </p:spPr>
      </p:pic>
      <p:sp>
        <p:nvSpPr>
          <p:cNvPr id="16" name="TextBox 11"/>
          <p:cNvSpPr txBox="1">
            <a:spLocks noChangeArrowheads="1"/>
          </p:cNvSpPr>
          <p:nvPr/>
        </p:nvSpPr>
        <p:spPr bwMode="auto">
          <a:xfrm>
            <a:off x="762000" y="1295400"/>
            <a:ext cx="5791200" cy="400110"/>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r>
              <a:rPr lang="en-US" sz="2000" dirty="0" smtClean="0"/>
              <a:t>Selected</a:t>
            </a:r>
            <a:r>
              <a:rPr lang="zh-CN" altLang="en-US" sz="2000" dirty="0" smtClean="0"/>
              <a:t> </a:t>
            </a:r>
            <a:r>
              <a:rPr lang="en-US" altLang="zh-CN" sz="2000" dirty="0" smtClean="0"/>
              <a:t>fiber</a:t>
            </a:r>
            <a:r>
              <a:rPr lang="zh-CN" altLang="en-US" sz="2000" dirty="0" smtClean="0"/>
              <a:t> </a:t>
            </a:r>
            <a:r>
              <a:rPr lang="en-US" altLang="zh-CN" sz="2000" dirty="0" smtClean="0"/>
              <a:t>bundles</a:t>
            </a:r>
            <a:r>
              <a:rPr lang="zh-CN" altLang="en-US" sz="2000" dirty="0" smtClean="0"/>
              <a:t> </a:t>
            </a:r>
            <a:r>
              <a:rPr lang="en-US" altLang="zh-CN" sz="2000" dirty="0" smtClean="0"/>
              <a:t>from</a:t>
            </a:r>
            <a:r>
              <a:rPr lang="zh-CN" altLang="en-US" sz="2000" dirty="0" smtClean="0"/>
              <a:t> </a:t>
            </a:r>
            <a:r>
              <a:rPr lang="en-US" altLang="zh-CN" sz="2000" dirty="0" smtClean="0"/>
              <a:t>CC</a:t>
            </a:r>
            <a:r>
              <a:rPr lang="zh-CN" altLang="en-US" sz="2000" dirty="0" smtClean="0"/>
              <a:t> </a:t>
            </a:r>
            <a:r>
              <a:rPr lang="en-US" altLang="zh-CN" sz="2000" dirty="0" smtClean="0"/>
              <a:t>of</a:t>
            </a:r>
            <a:r>
              <a:rPr lang="zh-CN" altLang="en-US" sz="2000" dirty="0" smtClean="0"/>
              <a:t> </a:t>
            </a:r>
            <a:r>
              <a:rPr lang="en-US" altLang="zh-CN" sz="2000" dirty="0" smtClean="0"/>
              <a:t>the</a:t>
            </a:r>
            <a:r>
              <a:rPr lang="zh-CN" altLang="en-US" sz="2000" dirty="0" smtClean="0"/>
              <a:t> </a:t>
            </a:r>
            <a:r>
              <a:rPr lang="en-US" altLang="zh-CN" sz="2000" dirty="0" smtClean="0"/>
              <a:t>5</a:t>
            </a:r>
            <a:r>
              <a:rPr lang="zh-CN" altLang="en-US" sz="2000" dirty="0" smtClean="0"/>
              <a:t> </a:t>
            </a:r>
            <a:r>
              <a:rPr lang="en-US" altLang="zh-CN" sz="2000" dirty="0" smtClean="0"/>
              <a:t>cases.</a:t>
            </a:r>
            <a:endParaRPr lang="en-US" sz="2000" dirty="0" smtClean="0"/>
          </a:p>
        </p:txBody>
      </p:sp>
      <p:sp>
        <p:nvSpPr>
          <p:cNvPr id="17" name="TextBox 16"/>
          <p:cNvSpPr txBox="1"/>
          <p:nvPr/>
        </p:nvSpPr>
        <p:spPr>
          <a:xfrm>
            <a:off x="2743200" y="38862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1</a:t>
            </a:r>
            <a:endParaRPr lang="en-US" dirty="0"/>
          </a:p>
        </p:txBody>
      </p:sp>
      <p:sp>
        <p:nvSpPr>
          <p:cNvPr id="18" name="TextBox 17"/>
          <p:cNvSpPr txBox="1"/>
          <p:nvPr/>
        </p:nvSpPr>
        <p:spPr>
          <a:xfrm>
            <a:off x="5562600" y="38862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2</a:t>
            </a:r>
            <a:endParaRPr lang="en-US" dirty="0"/>
          </a:p>
        </p:txBody>
      </p:sp>
      <p:sp>
        <p:nvSpPr>
          <p:cNvPr id="19" name="TextBox 18"/>
          <p:cNvSpPr txBox="1"/>
          <p:nvPr/>
        </p:nvSpPr>
        <p:spPr>
          <a:xfrm>
            <a:off x="12192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3</a:t>
            </a:r>
            <a:endParaRPr lang="en-US" dirty="0"/>
          </a:p>
        </p:txBody>
      </p:sp>
      <p:sp>
        <p:nvSpPr>
          <p:cNvPr id="20" name="TextBox 19"/>
          <p:cNvSpPr txBox="1"/>
          <p:nvPr/>
        </p:nvSpPr>
        <p:spPr>
          <a:xfrm>
            <a:off x="41148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4</a:t>
            </a:r>
            <a:endParaRPr lang="en-US" dirty="0"/>
          </a:p>
        </p:txBody>
      </p:sp>
      <p:sp>
        <p:nvSpPr>
          <p:cNvPr id="21" name="TextBox 20"/>
          <p:cNvSpPr txBox="1"/>
          <p:nvPr/>
        </p:nvSpPr>
        <p:spPr>
          <a:xfrm>
            <a:off x="70866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5</a:t>
            </a:r>
            <a:endParaRPr lang="en-US" dirty="0"/>
          </a:p>
        </p:txBody>
      </p:sp>
    </p:spTree>
    <p:extLst>
      <p:ext uri="{BB962C8B-B14F-4D97-AF65-F5344CB8AC3E}">
        <p14:creationId xmlns:p14="http://schemas.microsoft.com/office/powerpoint/2010/main" val="39240157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 y="76200"/>
            <a:ext cx="9067800" cy="1143000"/>
          </a:xfrm>
        </p:spPr>
        <p:txBody>
          <a:bodyPr/>
          <a:lstStyle/>
          <a:p>
            <a:r>
              <a:rPr lang="en-US" altLang="zh-CN" dirty="0" smtClean="0">
                <a:latin typeface="Arial Unicode MS" pitchFamily="34" charset="-128"/>
                <a:ea typeface="Arial Unicode MS" pitchFamily="34" charset="-128"/>
                <a:cs typeface="Arial Unicode MS" pitchFamily="34" charset="-128"/>
              </a:rPr>
              <a:t>Measurement </a:t>
            </a:r>
            <a:r>
              <a:rPr lang="en-US" altLang="zh-CN" dirty="0">
                <a:latin typeface="Arial Unicode MS" pitchFamily="34" charset="-128"/>
                <a:ea typeface="Arial Unicode MS" pitchFamily="34" charset="-128"/>
                <a:cs typeface="Arial Unicode MS" pitchFamily="34" charset="-128"/>
              </a:rPr>
              <a:t>r</a:t>
            </a:r>
            <a:r>
              <a:rPr lang="en-US" dirty="0" smtClean="0">
                <a:latin typeface="Arial Unicode MS" pitchFamily="34" charset="-128"/>
                <a:ea typeface="Arial Unicode MS" pitchFamily="34" charset="-128"/>
                <a:cs typeface="Arial Unicode MS" pitchFamily="34" charset="-128"/>
              </a:rPr>
              <a:t>esult</a:t>
            </a:r>
            <a:r>
              <a:rPr lang="zh-CN" altLang="en-US" dirty="0" smtClean="0">
                <a:latin typeface="Arial Unicode MS" pitchFamily="34" charset="-128"/>
                <a:ea typeface="Arial Unicode MS" pitchFamily="34" charset="-128"/>
                <a:cs typeface="Arial Unicode MS" pitchFamily="34" charset="-128"/>
              </a:rPr>
              <a:t> </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11"/>
          <p:cNvSpPr txBox="1">
            <a:spLocks noChangeArrowheads="1"/>
          </p:cNvSpPr>
          <p:nvPr/>
        </p:nvSpPr>
        <p:spPr bwMode="auto">
          <a:xfrm>
            <a:off x="533400" y="1447800"/>
            <a:ext cx="67818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 txt </a:t>
            </a:r>
            <a:r>
              <a:rPr lang="en-US" altLang="zh-CN" sz="2000" dirty="0" smtClean="0">
                <a:cs typeface="Arial" pitchFamily="34" charset="0"/>
              </a:rPr>
              <a:t>file (</a:t>
            </a:r>
            <a:r>
              <a:rPr lang="en-US" sz="2000" dirty="0" err="1" smtClean="0"/>
              <a:t>tractmeasurements.txt</a:t>
            </a:r>
            <a:r>
              <a:rPr lang="en-US" altLang="zh-CN" sz="2000" dirty="0" smtClean="0">
                <a:cs typeface="Arial" pitchFamily="34" charset="0"/>
              </a:rPr>
              <a:t>)</a:t>
            </a:r>
            <a:r>
              <a:rPr lang="zh-CN" altLang="en-US" sz="2000" dirty="0" smtClean="0">
                <a:cs typeface="Arial" pitchFamily="34" charset="0"/>
              </a:rPr>
              <a:t> </a:t>
            </a:r>
            <a:r>
              <a:rPr lang="en-US" altLang="zh-CN" sz="2000" dirty="0" smtClean="0">
                <a:cs typeface="Arial" pitchFamily="34" charset="0"/>
              </a:rPr>
              <a:t>lists</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mean</a:t>
            </a:r>
            <a:r>
              <a:rPr lang="zh-CN" altLang="en-US" sz="2000" dirty="0" smtClean="0">
                <a:cs typeface="Arial" pitchFamily="34" charset="0"/>
              </a:rPr>
              <a:t> </a:t>
            </a:r>
            <a:r>
              <a:rPr lang="en-US" altLang="zh-CN" sz="2000" dirty="0" smtClean="0">
                <a:cs typeface="Arial" pitchFamily="34" charset="0"/>
              </a:rPr>
              <a:t>scalar</a:t>
            </a:r>
            <a:r>
              <a:rPr lang="zh-CN" altLang="en-US" sz="2000" dirty="0" smtClean="0">
                <a:cs typeface="Arial" pitchFamily="34" charset="0"/>
              </a:rPr>
              <a:t> </a:t>
            </a:r>
            <a:r>
              <a:rPr lang="en-US" altLang="zh-CN" sz="2000" dirty="0" smtClean="0">
                <a:cs typeface="Arial" pitchFamily="34" charset="0"/>
              </a:rPr>
              <a:t>value</a:t>
            </a:r>
            <a:r>
              <a:rPr lang="zh-CN" altLang="en-US" sz="2000" dirty="0" smtClean="0">
                <a:cs typeface="Arial" pitchFamily="34" charset="0"/>
              </a:rPr>
              <a:t> </a:t>
            </a:r>
            <a:r>
              <a:rPr lang="en-US" altLang="zh-CN" sz="2000" dirty="0" smtClean="0">
                <a:cs typeface="Arial" pitchFamily="34" charset="0"/>
              </a:rPr>
              <a:t>(such</a:t>
            </a:r>
            <a:r>
              <a:rPr lang="zh-CN" altLang="en-US" sz="2000" dirty="0" smtClean="0">
                <a:cs typeface="Arial" pitchFamily="34" charset="0"/>
              </a:rPr>
              <a:t> </a:t>
            </a:r>
            <a:r>
              <a:rPr lang="en-US" altLang="zh-CN" sz="2000" dirty="0" smtClean="0">
                <a:cs typeface="Arial" pitchFamily="34" charset="0"/>
              </a:rPr>
              <a:t>as</a:t>
            </a:r>
            <a:r>
              <a:rPr lang="zh-CN" altLang="en-US" sz="2000" dirty="0" smtClean="0">
                <a:cs typeface="Arial" pitchFamily="34" charset="0"/>
              </a:rPr>
              <a:t> </a:t>
            </a:r>
            <a:r>
              <a:rPr lang="en-US" altLang="zh-CN" sz="2000" dirty="0" smtClean="0">
                <a:cs typeface="Arial" pitchFamily="34" charset="0"/>
              </a:rPr>
              <a:t>FA</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Trace) of all fiber tracts, including the whole brain tractography and CC fiber bundles.</a:t>
            </a:r>
            <a:endParaRPr lang="en-US" altLang="zh-CN" sz="2000" b="1" dirty="0">
              <a:cs typeface="Arial" pitchFamily="34" charset="0"/>
            </a:endParaRPr>
          </a:p>
        </p:txBody>
      </p:sp>
      <p:pic>
        <p:nvPicPr>
          <p:cNvPr id="2" name="Picture 1" descr="measurement_screenshor.png"/>
          <p:cNvPicPr>
            <a:picLocks noChangeAspect="1"/>
          </p:cNvPicPr>
          <p:nvPr/>
        </p:nvPicPr>
        <p:blipFill rotWithShape="1">
          <a:blip r:embed="rId3">
            <a:extLst>
              <a:ext uri="{28A0092B-C50C-407E-A947-70E740481C1C}">
                <a14:useLocalDpi xmlns:a14="http://schemas.microsoft.com/office/drawing/2010/main" val="0"/>
              </a:ext>
            </a:extLst>
          </a:blip>
          <a:srcRect r="27175"/>
          <a:stretch/>
        </p:blipFill>
        <p:spPr>
          <a:xfrm>
            <a:off x="127296" y="3124200"/>
            <a:ext cx="9016704" cy="1600200"/>
          </a:xfrm>
          <a:prstGeom prst="rect">
            <a:avLst/>
          </a:prstGeom>
        </p:spPr>
      </p:pic>
    </p:spTree>
    <p:extLst>
      <p:ext uri="{BB962C8B-B14F-4D97-AF65-F5344CB8AC3E}">
        <p14:creationId xmlns:p14="http://schemas.microsoft.com/office/powerpoint/2010/main" val="6946562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71950" y="1600201"/>
            <a:ext cx="4972050" cy="3276599"/>
          </a:xfrm>
        </p:spPr>
        <p:txBody>
          <a:bodyPr rtlCol="0">
            <a:normAutofit/>
          </a:bodyPr>
          <a:lstStyle/>
          <a:p>
            <a:pPr marL="0" indent="0" eaLnBrk="1" fontAlgn="auto" hangingPunct="1">
              <a:spcAft>
                <a:spcPts val="0"/>
              </a:spcAft>
              <a:buFont typeface="Arial"/>
              <a:buNone/>
              <a:defRPr/>
            </a:pPr>
            <a:r>
              <a:rPr lang="en-US" dirty="0" smtClean="0">
                <a:latin typeface="Arial Unicode MS" pitchFamily="34" charset="-128"/>
                <a:ea typeface="Arial Unicode MS" pitchFamily="34" charset="-128"/>
                <a:cs typeface="Arial Unicode MS" pitchFamily="34" charset="-128"/>
              </a:rPr>
              <a:t>This tutorial guided you through 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 the CLI mode.</a:t>
            </a:r>
            <a:endParaRPr lang="en-US" dirty="0" smtClean="0">
              <a:latin typeface="Arial Unicode MS" pitchFamily="34" charset="-128"/>
              <a:ea typeface="Arial Unicode MS" pitchFamily="34" charset="-128"/>
              <a:cs typeface="Arial Unicode MS" pitchFamily="34" charset="-128"/>
            </a:endParaRPr>
          </a:p>
        </p:txBody>
      </p:sp>
      <p:sp>
        <p:nvSpPr>
          <p:cNvPr id="9"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smtClean="0">
                <a:latin typeface="Arial Unicode MS" pitchFamily="34" charset="-128"/>
                <a:ea typeface="Arial Unicode MS" pitchFamily="34" charset="-128"/>
                <a:cs typeface="Arial Unicode MS" pitchFamily="34" charset="-128"/>
              </a:rPr>
              <a:t>Conclusion</a:t>
            </a:r>
          </a:p>
        </p:txBody>
      </p:sp>
      <p:pic>
        <p:nvPicPr>
          <p:cNvPr id="12" name="Picture 11"/>
          <p:cNvPicPr>
            <a:picLocks noChangeAspect="1"/>
          </p:cNvPicPr>
          <p:nvPr/>
        </p:nvPicPr>
        <p:blipFill>
          <a:blip r:embed="rId2"/>
          <a:stretch>
            <a:fillRect/>
          </a:stretch>
        </p:blipFill>
        <p:spPr>
          <a:xfrm>
            <a:off x="76200" y="1295400"/>
            <a:ext cx="2667000" cy="2554671"/>
          </a:xfrm>
          <a:prstGeom prst="rect">
            <a:avLst/>
          </a:prstGeom>
          <a:ln>
            <a:solidFill>
              <a:schemeClr val="bg2"/>
            </a:solidFill>
          </a:ln>
        </p:spPr>
      </p:pic>
      <p:pic>
        <p:nvPicPr>
          <p:cNvPr id="2" name="Picture 1"/>
          <p:cNvPicPr>
            <a:picLocks noChangeAspect="1"/>
          </p:cNvPicPr>
          <p:nvPr/>
        </p:nvPicPr>
        <p:blipFill>
          <a:blip r:embed="rId3"/>
          <a:stretch>
            <a:fillRect/>
          </a:stretch>
        </p:blipFill>
        <p:spPr>
          <a:xfrm>
            <a:off x="1219200" y="3276600"/>
            <a:ext cx="2685384"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measurement_screenshor.png"/>
          <p:cNvPicPr>
            <a:picLocks noChangeAspect="1"/>
          </p:cNvPicPr>
          <p:nvPr/>
        </p:nvPicPr>
        <p:blipFill rotWithShape="1">
          <a:blip r:embed="rId4">
            <a:extLst>
              <a:ext uri="{28A0092B-C50C-407E-A947-70E740481C1C}">
                <a14:useLocalDpi xmlns:a14="http://schemas.microsoft.com/office/drawing/2010/main" val="0"/>
              </a:ext>
            </a:extLst>
          </a:blip>
          <a:srcRect r="27175"/>
          <a:stretch/>
        </p:blipFill>
        <p:spPr>
          <a:xfrm>
            <a:off x="914400" y="5029200"/>
            <a:ext cx="6440503" cy="1143000"/>
          </a:xfrm>
          <a:prstGeom prst="rect">
            <a:avLst/>
          </a:prstGeom>
        </p:spPr>
      </p:pic>
    </p:spTree>
    <p:extLst>
      <p:ext uri="{BB962C8B-B14F-4D97-AF65-F5344CB8AC3E}">
        <p14:creationId xmlns:p14="http://schemas.microsoft.com/office/powerpoint/2010/main" val="34279933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a:latin typeface="Arial Unicode MS" pitchFamily="34" charset="-128"/>
                <a:ea typeface="Arial Unicode MS" pitchFamily="34" charset="-128"/>
                <a:cs typeface="Arial Unicode MS" pitchFamily="34" charset="-128"/>
              </a:rPr>
              <a:t>Acknowledgments</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 Box 1"/>
          <p:cNvSpPr txBox="1">
            <a:spLocks noChangeArrowheads="1"/>
          </p:cNvSpPr>
          <p:nvPr/>
        </p:nvSpPr>
        <p:spPr bwMode="auto">
          <a:xfrm>
            <a:off x="381000" y="1295400"/>
            <a:ext cx="83820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9pPr>
          </a:lstStyle>
          <a:p>
            <a:pPr eaLnBrk="1" hangingPunct="1">
              <a:spcBef>
                <a:spcPts val="700"/>
              </a:spcBef>
            </a:pPr>
            <a:r>
              <a:rPr lang="en-US" sz="2000" b="1" dirty="0" smtClean="0">
                <a:solidFill>
                  <a:srgbClr val="000000"/>
                </a:solidFill>
                <a:latin typeface="Arial" charset="0"/>
              </a:rPr>
              <a:t>The University of Sydney</a:t>
            </a:r>
            <a:r>
              <a:rPr lang="en-US" sz="2000" b="1" dirty="0">
                <a:solidFill>
                  <a:srgbClr val="000000"/>
                </a:solidFill>
                <a:latin typeface="Arial" charset="0"/>
              </a:rPr>
              <a:t>, </a:t>
            </a:r>
            <a:r>
              <a:rPr lang="en-US" sz="2000" b="1" dirty="0" smtClean="0">
                <a:solidFill>
                  <a:srgbClr val="000000"/>
                </a:solidFill>
                <a:latin typeface="Arial" charset="0"/>
              </a:rPr>
              <a:t>APA</a:t>
            </a:r>
            <a:r>
              <a:rPr lang="en-US" sz="2000" b="1" dirty="0">
                <a:solidFill>
                  <a:srgbClr val="000000"/>
                </a:solidFill>
                <a:latin typeface="Arial" charset="0"/>
              </a:rPr>
              <a:t>/IPRS/</a:t>
            </a:r>
            <a:r>
              <a:rPr lang="en-US" sz="2000" b="1" dirty="0" smtClean="0">
                <a:solidFill>
                  <a:srgbClr val="000000"/>
                </a:solidFill>
                <a:latin typeface="Arial" charset="0"/>
              </a:rPr>
              <a:t>ARC </a:t>
            </a:r>
          </a:p>
          <a:p>
            <a:pPr eaLnBrk="1" hangingPunct="1">
              <a:spcBef>
                <a:spcPts val="700"/>
              </a:spcBef>
            </a:pPr>
            <a:r>
              <a:rPr lang="en-US" sz="2000" dirty="0">
                <a:solidFill>
                  <a:srgbClr val="000000"/>
                </a:solidFill>
                <a:latin typeface="Arial" charset="0"/>
              </a:rPr>
              <a:t>International Postgraduate Research </a:t>
            </a:r>
            <a:r>
              <a:rPr lang="en-US" sz="2000" dirty="0" smtClean="0">
                <a:solidFill>
                  <a:srgbClr val="000000"/>
                </a:solidFill>
                <a:latin typeface="Arial" charset="0"/>
              </a:rPr>
              <a:t>Scholarships</a:t>
            </a:r>
          </a:p>
          <a:p>
            <a:pPr eaLnBrk="1" hangingPunct="1">
              <a:spcBef>
                <a:spcPts val="700"/>
              </a:spcBef>
            </a:pPr>
            <a:r>
              <a:rPr lang="en-US" sz="2000" dirty="0">
                <a:solidFill>
                  <a:srgbClr val="000000"/>
                </a:solidFill>
                <a:latin typeface="Arial" charset="0"/>
              </a:rPr>
              <a:t>Australian Postgraduate Award</a:t>
            </a:r>
          </a:p>
          <a:p>
            <a:pPr eaLnBrk="1" hangingPunct="1">
              <a:spcBef>
                <a:spcPts val="700"/>
              </a:spcBef>
            </a:pPr>
            <a:r>
              <a:rPr lang="en-US" sz="2000" dirty="0" smtClean="0">
                <a:solidFill>
                  <a:srgbClr val="000000"/>
                </a:solidFill>
                <a:latin typeface="Arial" charset="0"/>
              </a:rPr>
              <a:t>Australian </a:t>
            </a:r>
            <a:r>
              <a:rPr lang="en-US" sz="2000" dirty="0">
                <a:solidFill>
                  <a:srgbClr val="000000"/>
                </a:solidFill>
                <a:latin typeface="Arial" charset="0"/>
              </a:rPr>
              <a:t>Research </a:t>
            </a:r>
            <a:r>
              <a:rPr lang="en-US" sz="2000" dirty="0" smtClean="0">
                <a:solidFill>
                  <a:srgbClr val="000000"/>
                </a:solidFill>
                <a:latin typeface="Arial" charset="0"/>
              </a:rPr>
              <a:t>Council</a:t>
            </a:r>
            <a:endParaRPr lang="en-US" sz="2000" b="1" dirty="0" smtClean="0">
              <a:solidFill>
                <a:srgbClr val="000000"/>
              </a:solidFill>
              <a:latin typeface="Arial" charset="0"/>
            </a:endParaRPr>
          </a:p>
          <a:p>
            <a:pPr eaLnBrk="1" hangingPunct="1">
              <a:spcBef>
                <a:spcPts val="700"/>
              </a:spcBef>
            </a:pPr>
            <a:endParaRPr lang="en-US" sz="2000" dirty="0">
              <a:solidFill>
                <a:srgbClr val="000000"/>
              </a:solidFill>
              <a:latin typeface="Arial" charset="0"/>
            </a:endParaRPr>
          </a:p>
          <a:p>
            <a:pPr eaLnBrk="1" hangingPunct="1">
              <a:spcBef>
                <a:spcPts val="700"/>
              </a:spcBef>
            </a:pPr>
            <a:r>
              <a:rPr lang="en-US" sz="2000" b="1" dirty="0" smtClean="0">
                <a:solidFill>
                  <a:srgbClr val="000000"/>
                </a:solidFill>
                <a:latin typeface="Arial" charset="0"/>
              </a:rPr>
              <a:t>Open </a:t>
            </a:r>
            <a:r>
              <a:rPr lang="en-US" sz="2000" b="1" dirty="0">
                <a:solidFill>
                  <a:srgbClr val="000000"/>
                </a:solidFill>
                <a:latin typeface="Arial" charset="0"/>
              </a:rPr>
              <a:t>Source Diffusion MRI Technology For Brain Cancer Research</a:t>
            </a:r>
            <a:endParaRPr lang="en-US" sz="2000" b="1" dirty="0" smtClean="0">
              <a:solidFill>
                <a:srgbClr val="000000"/>
              </a:solidFill>
              <a:latin typeface="Arial" charset="0"/>
            </a:endParaRPr>
          </a:p>
          <a:p>
            <a:pPr eaLnBrk="1" hangingPunct="1">
              <a:spcBef>
                <a:spcPts val="700"/>
              </a:spcBef>
            </a:pPr>
            <a:r>
              <a:rPr lang="en-US" sz="2000" dirty="0" smtClean="0">
                <a:solidFill>
                  <a:srgbClr val="000000"/>
                </a:solidFill>
                <a:latin typeface="Arial" charset="0"/>
              </a:rPr>
              <a:t>NIH U01CA199459</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smtClean="0">
                <a:solidFill>
                  <a:srgbClr val="000000"/>
                </a:solidFill>
                <a:latin typeface="Arial" charset="0"/>
              </a:rPr>
              <a:t>National </a:t>
            </a:r>
            <a:r>
              <a:rPr lang="en-US" sz="2000" b="1" dirty="0">
                <a:solidFill>
                  <a:srgbClr val="000000"/>
                </a:solidFill>
                <a:latin typeface="Arial" charset="0"/>
              </a:rPr>
              <a:t>Center for Image Guided Therapy (NCIGT</a:t>
            </a:r>
            <a:r>
              <a:rPr lang="en-US" sz="2000" b="1" dirty="0" smtClean="0">
                <a:solidFill>
                  <a:srgbClr val="000000"/>
                </a:solidFill>
                <a:latin typeface="Arial" charset="0"/>
              </a:rPr>
              <a:t>)</a:t>
            </a:r>
          </a:p>
          <a:p>
            <a:pPr eaLnBrk="1" hangingPunct="1">
              <a:spcBef>
                <a:spcPts val="700"/>
              </a:spcBef>
            </a:pPr>
            <a:r>
              <a:rPr lang="en-US" sz="2000" dirty="0" smtClean="0">
                <a:solidFill>
                  <a:srgbClr val="000000"/>
                </a:solidFill>
                <a:latin typeface="Arial" charset="0"/>
              </a:rPr>
              <a:t>NIH P41EB015898</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err="1">
                <a:solidFill>
                  <a:srgbClr val="000000"/>
                </a:solidFill>
                <a:latin typeface="Arial" charset="0"/>
              </a:rPr>
              <a:t>Neuroimage</a:t>
            </a:r>
            <a:r>
              <a:rPr lang="en-US" sz="2000" b="1" dirty="0">
                <a:solidFill>
                  <a:srgbClr val="000000"/>
                </a:solidFill>
                <a:latin typeface="Arial" charset="0"/>
              </a:rPr>
              <a:t> Analysis Center (NAC</a:t>
            </a:r>
            <a:r>
              <a:rPr lang="en-US" sz="2000" b="1" dirty="0" smtClean="0">
                <a:solidFill>
                  <a:srgbClr val="000000"/>
                </a:solidFill>
                <a:latin typeface="Arial" charset="0"/>
              </a:rPr>
              <a:t>)</a:t>
            </a:r>
            <a:endParaRPr lang="en-US" sz="2000" dirty="0">
              <a:solidFill>
                <a:srgbClr val="000000"/>
              </a:solidFill>
              <a:latin typeface="Arial" charset="0"/>
            </a:endParaRPr>
          </a:p>
          <a:p>
            <a:pPr eaLnBrk="1" hangingPunct="1">
              <a:spcBef>
                <a:spcPts val="700"/>
              </a:spcBef>
            </a:pPr>
            <a:r>
              <a:rPr lang="en-US" sz="2000" dirty="0" smtClean="0">
                <a:solidFill>
                  <a:srgbClr val="000000"/>
                </a:solidFill>
                <a:latin typeface="Arial" charset="0"/>
              </a:rPr>
              <a:t>NIH P41EB015902</a:t>
            </a:r>
            <a:endParaRPr lang="en-US" sz="2000" dirty="0">
              <a:solidFill>
                <a:srgbClr val="000000"/>
              </a:solidFill>
              <a:latin typeface="Arial" charset="0"/>
            </a:endParaRPr>
          </a:p>
        </p:txBody>
      </p:sp>
    </p:spTree>
    <p:extLst>
      <p:ext uri="{BB962C8B-B14F-4D97-AF65-F5344CB8AC3E}">
        <p14:creationId xmlns:p14="http://schemas.microsoft.com/office/powerpoint/2010/main" val="40879861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t>
            </a:r>
            <a:r>
              <a:rPr lang="en-US" altLang="zh-CN" dirty="0" smtClean="0"/>
              <a:t>-</a:t>
            </a:r>
            <a:r>
              <a:rPr lang="en-US" dirty="0" smtClean="0"/>
              <a:t>requisite</a:t>
            </a:r>
            <a:endParaRPr lang="en-US" dirty="0"/>
          </a:p>
        </p:txBody>
      </p:sp>
      <p:sp>
        <p:nvSpPr>
          <p:cNvPr id="7" name="Content Placeholder 2"/>
          <p:cNvSpPr>
            <a:spLocks noGrp="1"/>
          </p:cNvSpPr>
          <p:nvPr>
            <p:ph idx="1"/>
          </p:nvPr>
        </p:nvSpPr>
        <p:spPr>
          <a:xfrm>
            <a:off x="228601" y="1600200"/>
            <a:ext cx="8458199" cy="4525963"/>
          </a:xfrm>
        </p:spPr>
        <p:txBody>
          <a:bodyPr/>
          <a:lstStyle/>
          <a:p>
            <a:pPr eaLnBrk="1" hangingPunct="1"/>
            <a:r>
              <a:rPr lang="en-US" sz="2800" dirty="0" smtClean="0">
                <a:latin typeface="Arial Unicode MS" pitchFamily="34" charset="-128"/>
                <a:ea typeface="Arial Unicode MS" pitchFamily="34" charset="-128"/>
                <a:cs typeface="Arial Unicode MS" pitchFamily="34" charset="-128"/>
              </a:rPr>
              <a:t>This</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tutorial</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is</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a</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follow-up</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tutorial</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of</a:t>
            </a:r>
            <a:r>
              <a:rPr lang="zh-CN" altLang="en-US" sz="2800" dirty="0" smtClean="0">
                <a:latin typeface="Arial Unicode MS" pitchFamily="34" charset="-128"/>
                <a:ea typeface="Arial Unicode MS" pitchFamily="34" charset="-128"/>
                <a:cs typeface="Arial Unicode MS" pitchFamily="34" charset="-128"/>
              </a:rPr>
              <a:t>: </a:t>
            </a:r>
            <a:endParaRPr lang="en-US" altLang="zh-CN" sz="2800" dirty="0">
              <a:latin typeface="Arial Unicode MS" pitchFamily="34" charset="-128"/>
              <a:ea typeface="Arial Unicode MS" pitchFamily="34" charset="-128"/>
              <a:cs typeface="Arial Unicode MS" pitchFamily="34" charset="-128"/>
            </a:endParaRPr>
          </a:p>
          <a:p>
            <a:pPr lvl="1" eaLnBrk="1" hangingPunct="1"/>
            <a:r>
              <a:rPr lang="en-US" altLang="zh-CN" sz="2400" dirty="0" smtClean="0">
                <a:latin typeface="Arial Unicode MS" pitchFamily="34" charset="-128"/>
                <a:ea typeface="Arial Unicode MS" pitchFamily="34" charset="-128"/>
                <a:cs typeface="Arial Unicode MS" pitchFamily="34" charset="-128"/>
              </a:rPr>
              <a:t>“Diffusion </a:t>
            </a:r>
            <a:r>
              <a:rPr lang="en-US" altLang="zh-CN" sz="2400" dirty="0">
                <a:latin typeface="Arial Unicode MS" pitchFamily="34" charset="-128"/>
                <a:ea typeface="Arial Unicode MS" pitchFamily="34" charset="-128"/>
                <a:cs typeface="Arial Unicode MS" pitchFamily="34" charset="-128"/>
              </a:rPr>
              <a:t>Tensor Imaging </a:t>
            </a:r>
            <a:r>
              <a:rPr lang="en-US" altLang="zh-CN" sz="2400" dirty="0" smtClean="0">
                <a:latin typeface="Arial Unicode MS" pitchFamily="34" charset="-128"/>
                <a:ea typeface="Arial Unicode MS" pitchFamily="34" charset="-128"/>
                <a:cs typeface="Arial Unicode MS" pitchFamily="34" charset="-128"/>
              </a:rPr>
              <a:t>Tutorial” by Sonia </a:t>
            </a:r>
            <a:r>
              <a:rPr lang="en-US" altLang="zh-CN" sz="2400" dirty="0" err="1" smtClean="0">
                <a:latin typeface="Arial Unicode MS" pitchFamily="34" charset="-128"/>
                <a:ea typeface="Arial Unicode MS" pitchFamily="34" charset="-128"/>
                <a:cs typeface="Arial Unicode MS" pitchFamily="34" charset="-128"/>
              </a:rPr>
              <a:t>Pujol</a:t>
            </a:r>
            <a:r>
              <a:rPr lang="en-US" altLang="zh-CN" sz="2400" dirty="0" smtClean="0">
                <a:latin typeface="Arial Unicode MS" pitchFamily="34" charset="-128"/>
                <a:ea typeface="Arial Unicode MS" pitchFamily="34" charset="-128"/>
                <a:cs typeface="Arial Unicode MS" pitchFamily="34" charset="-128"/>
              </a:rPr>
              <a:t>, PhD</a:t>
            </a:r>
          </a:p>
          <a:p>
            <a:pPr lvl="2" eaLnBrk="1" hangingPunct="1"/>
            <a:r>
              <a:rPr lang="en-US" altLang="zh-CN" sz="2000" u="sng" dirty="0">
                <a:solidFill>
                  <a:srgbClr val="0000FF"/>
                </a:solidFill>
                <a:latin typeface="Arial Unicode MS" pitchFamily="34" charset="-128"/>
                <a:ea typeface="Arial Unicode MS" pitchFamily="34" charset="-128"/>
                <a:cs typeface="Arial Unicode MS" pitchFamily="34" charset="-128"/>
                <a:hlinkClick r:id="rId3"/>
              </a:rPr>
              <a:t>https://www.slicer.org/slicerWiki/index.php/Documentation/4.5/Training#</a:t>
            </a:r>
            <a:r>
              <a:rPr lang="en-US" altLang="zh-CN" sz="2000" u="sng" dirty="0" smtClean="0">
                <a:solidFill>
                  <a:srgbClr val="0000FF"/>
                </a:solidFill>
                <a:latin typeface="Arial Unicode MS" pitchFamily="34" charset="-128"/>
                <a:ea typeface="Arial Unicode MS" pitchFamily="34" charset="-128"/>
                <a:cs typeface="Arial Unicode MS" pitchFamily="34" charset="-128"/>
                <a:hlinkClick r:id="rId3"/>
              </a:rPr>
              <a:t>Slicer4_Diffusion_Tensor_Imaging_Tutorial</a:t>
            </a:r>
            <a:endParaRPr lang="en-US" altLang="zh-CN" sz="2000" u="sng" dirty="0" smtClean="0">
              <a:solidFill>
                <a:srgbClr val="0000FF"/>
              </a:solidFill>
              <a:latin typeface="Arial Unicode MS" pitchFamily="34" charset="-128"/>
              <a:ea typeface="Arial Unicode MS" pitchFamily="34" charset="-128"/>
              <a:cs typeface="Arial Unicode MS" pitchFamily="34" charset="-128"/>
            </a:endParaRPr>
          </a:p>
          <a:p>
            <a:pPr marL="914400" lvl="2" indent="0" eaLnBrk="1" hangingPunct="1">
              <a:buNone/>
            </a:pPr>
            <a:endParaRPr lang="en-US" altLang="zh-CN" sz="2000" dirty="0">
              <a:latin typeface="Arial Unicode MS" pitchFamily="34" charset="-128"/>
              <a:ea typeface="Arial Unicode MS" pitchFamily="34" charset="-128"/>
              <a:cs typeface="Arial Unicode MS" pitchFamily="34" charset="-128"/>
            </a:endParaRPr>
          </a:p>
          <a:p>
            <a:pPr lvl="1" eaLnBrk="1" hangingPunct="1"/>
            <a:r>
              <a:rPr lang="en-US" altLang="zh-CN" sz="2400" dirty="0" smtClean="0">
                <a:latin typeface="Arial Unicode MS" pitchFamily="34" charset="-128"/>
                <a:ea typeface="Arial Unicode MS" pitchFamily="34" charset="-128"/>
                <a:cs typeface="Arial Unicode MS" pitchFamily="34" charset="-128"/>
              </a:rPr>
              <a:t>“</a:t>
            </a:r>
            <a:r>
              <a:rPr lang="en-US" altLang="zh-CN" sz="2400" dirty="0">
                <a:latin typeface="Arial Unicode MS" pitchFamily="34" charset="-128"/>
                <a:ea typeface="Arial Unicode MS" pitchFamily="34" charset="-128"/>
                <a:cs typeface="Arial Unicode MS" pitchFamily="34" charset="-128"/>
              </a:rPr>
              <a:t>Fiber Bundle Selection and Scalar Measurements”</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smtClean="0">
                <a:latin typeface="Arial Unicode MS" pitchFamily="34" charset="-128"/>
                <a:ea typeface="Arial Unicode MS" pitchFamily="34" charset="-128"/>
                <a:cs typeface="Arial Unicode MS" pitchFamily="34" charset="-128"/>
              </a:rPr>
              <a:t>by</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smtClean="0">
                <a:latin typeface="Arial Unicode MS" pitchFamily="34" charset="-128"/>
                <a:ea typeface="Arial Unicode MS" pitchFamily="34" charset="-128"/>
                <a:cs typeface="Arial Unicode MS" pitchFamily="34" charset="-128"/>
              </a:rPr>
              <a:t>Fan</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smtClean="0">
                <a:latin typeface="Arial Unicode MS" pitchFamily="34" charset="-128"/>
                <a:ea typeface="Arial Unicode MS" pitchFamily="34" charset="-128"/>
                <a:cs typeface="Arial Unicode MS" pitchFamily="34" charset="-128"/>
              </a:rPr>
              <a:t>Zhang</a:t>
            </a:r>
          </a:p>
          <a:p>
            <a:pPr lvl="2" eaLnBrk="1" hangingPunct="1"/>
            <a:r>
              <a:rPr lang="en-US" altLang="zh-CN" sz="2000" u="sng" dirty="0">
                <a:solidFill>
                  <a:srgbClr val="0000FF"/>
                </a:solidFill>
                <a:latin typeface="Arial Unicode MS" pitchFamily="34" charset="-128"/>
                <a:ea typeface="Arial Unicode MS" pitchFamily="34" charset="-128"/>
                <a:cs typeface="Arial Unicode MS" pitchFamily="34" charset="-128"/>
              </a:rPr>
              <a:t>https://</a:t>
            </a:r>
            <a:r>
              <a:rPr lang="en-US" altLang="zh-CN" sz="2000" u="sng" dirty="0" err="1">
                <a:solidFill>
                  <a:srgbClr val="0000FF"/>
                </a:solidFill>
                <a:latin typeface="Arial Unicode MS" pitchFamily="34" charset="-128"/>
                <a:ea typeface="Arial Unicode MS" pitchFamily="34" charset="-128"/>
                <a:cs typeface="Arial Unicode MS" pitchFamily="34" charset="-128"/>
              </a:rPr>
              <a:t>www.slicer.org</a:t>
            </a:r>
            <a:r>
              <a:rPr lang="en-US" altLang="zh-CN" sz="2000" u="sng" dirty="0">
                <a:solidFill>
                  <a:srgbClr val="0000FF"/>
                </a:solidFill>
                <a:latin typeface="Arial Unicode MS" pitchFamily="34" charset="-128"/>
                <a:ea typeface="Arial Unicode MS" pitchFamily="34" charset="-128"/>
                <a:cs typeface="Arial Unicode MS" pitchFamily="34" charset="-128"/>
              </a:rPr>
              <a:t>/</a:t>
            </a:r>
            <a:r>
              <a:rPr lang="en-US" altLang="zh-CN" sz="2000" u="sng" dirty="0" err="1">
                <a:solidFill>
                  <a:srgbClr val="0000FF"/>
                </a:solidFill>
                <a:latin typeface="Arial Unicode MS" pitchFamily="34" charset="-128"/>
                <a:ea typeface="Arial Unicode MS" pitchFamily="34" charset="-128"/>
                <a:cs typeface="Arial Unicode MS" pitchFamily="34" charset="-128"/>
              </a:rPr>
              <a:t>slicerWiki</a:t>
            </a:r>
            <a:r>
              <a:rPr lang="en-US" altLang="zh-CN" sz="2000" u="sng" dirty="0">
                <a:solidFill>
                  <a:srgbClr val="0000FF"/>
                </a:solidFill>
                <a:latin typeface="Arial Unicode MS" pitchFamily="34" charset="-128"/>
                <a:ea typeface="Arial Unicode MS" pitchFamily="34" charset="-128"/>
                <a:cs typeface="Arial Unicode MS" pitchFamily="34" charset="-128"/>
              </a:rPr>
              <a:t>/</a:t>
            </a:r>
            <a:r>
              <a:rPr lang="en-US" altLang="zh-CN" sz="2000" u="sng" dirty="0" err="1">
                <a:solidFill>
                  <a:srgbClr val="0000FF"/>
                </a:solidFill>
                <a:latin typeface="Arial Unicode MS" pitchFamily="34" charset="-128"/>
                <a:ea typeface="Arial Unicode MS" pitchFamily="34" charset="-128"/>
                <a:cs typeface="Arial Unicode MS" pitchFamily="34" charset="-128"/>
              </a:rPr>
              <a:t>index.php</a:t>
            </a:r>
            <a:r>
              <a:rPr lang="en-US" altLang="zh-CN" sz="2000" u="sng" dirty="0">
                <a:solidFill>
                  <a:srgbClr val="0000FF"/>
                </a:solidFill>
                <a:latin typeface="Arial Unicode MS" pitchFamily="34" charset="-128"/>
                <a:ea typeface="Arial Unicode MS" pitchFamily="34" charset="-128"/>
                <a:cs typeface="Arial Unicode MS" pitchFamily="34" charset="-128"/>
              </a:rPr>
              <a:t>/Documentation/4.5/</a:t>
            </a:r>
            <a:r>
              <a:rPr lang="en-US" altLang="zh-CN" sz="2000" u="sng" dirty="0" err="1">
                <a:solidFill>
                  <a:srgbClr val="0000FF"/>
                </a:solidFill>
                <a:latin typeface="Arial Unicode MS" pitchFamily="34" charset="-128"/>
                <a:ea typeface="Arial Unicode MS" pitchFamily="34" charset="-128"/>
                <a:cs typeface="Arial Unicode MS" pitchFamily="34" charset="-128"/>
              </a:rPr>
              <a:t>Training#Fiber_Bundle_Selection_and_Scalar_Measurements</a:t>
            </a:r>
            <a:endParaRPr lang="en-US" altLang="zh-CN" sz="2000" u="sng" dirty="0">
              <a:solidFill>
                <a:srgbClr val="0000FF"/>
              </a:solidFill>
              <a:latin typeface="Arial Unicode MS" pitchFamily="34" charset="-128"/>
              <a:ea typeface="Arial Unicode MS" pitchFamily="34" charset="-128"/>
              <a:cs typeface="Arial Unicode MS" pitchFamily="34" charset="-128"/>
            </a:endParaRPr>
          </a:p>
          <a:p>
            <a:pPr lvl="1" eaLnBrk="1" hangingPunct="1"/>
            <a:endParaRPr lang="en-US" altLang="zh-CN" sz="2400" dirty="0" smtClean="0">
              <a:latin typeface="Arial Unicode MS" pitchFamily="34" charset="-128"/>
              <a:ea typeface="Arial Unicode MS" pitchFamily="34" charset="-128"/>
              <a:cs typeface="Arial Unicode MS" pitchFamily="34" charset="-128"/>
            </a:endParaRPr>
          </a:p>
          <a:p>
            <a:pPr eaLnBrk="1" hangingPunct="1"/>
            <a:r>
              <a:rPr lang="en-US" altLang="zh-CN" sz="2800" dirty="0" smtClean="0">
                <a:latin typeface="Arial Unicode MS" pitchFamily="34" charset="-128"/>
                <a:ea typeface="Arial Unicode MS" pitchFamily="34" charset="-128"/>
                <a:cs typeface="Arial Unicode MS" pitchFamily="34" charset="-128"/>
              </a:rPr>
              <a:t>Please</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go</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through</a:t>
            </a:r>
            <a:r>
              <a:rPr lang="zh-CN" altLang="zh-CN" sz="2800" dirty="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them</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ahead.</a:t>
            </a:r>
            <a:endParaRPr lang="en-US" altLang="zh-CN" sz="1600" u="sng" dirty="0" smtClean="0">
              <a:solidFill>
                <a:srgbClr val="0000FF"/>
              </a:solidFill>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a:p>
            <a:pPr eaLnBrk="1" hangingPunct="1"/>
            <a:endParaRPr lang="en-US" altLang="zh-CN" dirty="0" smtClean="0">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4073746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Learning Objectives</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eaLnBrk="1" hangingPunct="1">
              <a:lnSpc>
                <a:spcPct val="90000"/>
              </a:lnSpc>
            </a:pPr>
            <a:r>
              <a:rPr lang="en-US" dirty="0" smtClean="0">
                <a:latin typeface="Arial Unicode MS" pitchFamily="34" charset="-128"/>
                <a:ea typeface="Arial Unicode MS" pitchFamily="34" charset="-128"/>
                <a:cs typeface="Arial Unicode MS" pitchFamily="34" charset="-128"/>
              </a:rPr>
              <a:t>Following this tutorial, you</a:t>
            </a:r>
            <a:r>
              <a:rPr lang="en-US"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ll be able to</a:t>
            </a:r>
            <a:r>
              <a:rPr lang="zh-CN" altLang="zh-CN"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conduct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calculate fiber 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smtClean="0">
                <a:latin typeface="Arial Unicode MS" pitchFamily="34" charset="-128"/>
                <a:ea typeface="Arial Unicode MS" pitchFamily="34" charset="-128"/>
                <a:cs typeface="Arial Unicode MS" pitchFamily="34" charset="-128"/>
              </a:rPr>
              <a:t> </a:t>
            </a:r>
            <a:r>
              <a:rPr lang="en-US" altLang="zh-CN" smtClean="0">
                <a:latin typeface="Arial Unicode MS" pitchFamily="34" charset="-128"/>
                <a:ea typeface="Arial Unicode MS" pitchFamily="34" charset="-128"/>
                <a:cs typeface="Arial Unicode MS" pitchFamily="34" charset="-128"/>
              </a:rPr>
              <a:t>command </a:t>
            </a:r>
            <a:r>
              <a:rPr lang="en-US" altLang="zh-CN" dirty="0" smtClean="0">
                <a:latin typeface="Arial Unicode MS" pitchFamily="34" charset="-128"/>
                <a:ea typeface="Arial Unicode MS" pitchFamily="34" charset="-128"/>
                <a:cs typeface="Arial Unicode MS" pitchFamily="34" charset="-128"/>
              </a:rPr>
              <a:t>line interface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(CLI)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mode.</a:t>
            </a:r>
            <a:endParaRPr lang="en-U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altLang="zh-CN" dirty="0">
                <a:latin typeface="Arial Unicode MS" pitchFamily="34" charset="-128"/>
                <a:ea typeface="Arial Unicode MS" pitchFamily="34" charset="-128"/>
                <a:cs typeface="Arial Unicode MS" pitchFamily="34" charset="-128"/>
              </a:rPr>
              <a:t>CLI</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eaLnBrk="1" hangingPunct="1">
              <a:lnSpc>
                <a:spcPct val="90000"/>
              </a:lnSpc>
            </a:pPr>
            <a:r>
              <a:rPr lang="en-US" dirty="0" smtClean="0">
                <a:latin typeface="Arial Unicode MS" pitchFamily="34" charset="-128"/>
                <a:ea typeface="Arial Unicode MS" pitchFamily="34" charset="-128"/>
                <a:cs typeface="Arial Unicode MS" pitchFamily="34" charset="-128"/>
              </a:rPr>
              <a:t>CLI is </a:t>
            </a:r>
            <a:r>
              <a:rPr lang="en-US" dirty="0">
                <a:latin typeface="Arial Unicode MS" pitchFamily="34" charset="-128"/>
                <a:ea typeface="Arial Unicode MS" pitchFamily="34" charset="-128"/>
                <a:cs typeface="Arial Unicode MS" pitchFamily="34" charset="-128"/>
              </a:rPr>
              <a:t>standalone </a:t>
            </a:r>
            <a:r>
              <a:rPr lang="en-US" dirty="0" smtClean="0">
                <a:latin typeface="Arial Unicode MS" pitchFamily="34" charset="-128"/>
                <a:ea typeface="Arial Unicode MS" pitchFamily="34" charset="-128"/>
                <a:cs typeface="Arial Unicode MS" pitchFamily="34" charset="-128"/>
              </a:rPr>
              <a:t>executable </a:t>
            </a:r>
            <a:r>
              <a:rPr lang="en-US" dirty="0">
                <a:latin typeface="Arial Unicode MS" pitchFamily="34" charset="-128"/>
                <a:ea typeface="Arial Unicode MS" pitchFamily="34" charset="-128"/>
                <a:cs typeface="Arial Unicode MS" pitchFamily="34" charset="-128"/>
              </a:rPr>
              <a:t>with a limited input/output arguments complexity (simple argument types, no user </a:t>
            </a:r>
            <a:r>
              <a:rPr lang="en-US" dirty="0" smtClean="0">
                <a:latin typeface="Arial Unicode MS" pitchFamily="34" charset="-128"/>
                <a:ea typeface="Arial Unicode MS" pitchFamily="34" charset="-128"/>
                <a:cs typeface="Arial Unicode MS" pitchFamily="34" charset="-128"/>
              </a:rPr>
              <a:t>interactions)</a:t>
            </a:r>
            <a:r>
              <a:rPr lang="en-US" dirty="0">
                <a:latin typeface="Arial Unicode MS" pitchFamily="34" charset="-128"/>
                <a:ea typeface="Arial Unicode MS" pitchFamily="34" charset="-128"/>
                <a:cs typeface="Arial Unicode MS" pitchFamily="34" charset="-128"/>
              </a:rPr>
              <a:t>. </a:t>
            </a:r>
            <a:endParaRPr lang="en-US" dirty="0" smtClean="0">
              <a:latin typeface="Arial Unicode MS" pitchFamily="34" charset="-128"/>
              <a:ea typeface="Arial Unicode MS" pitchFamily="34" charset="-128"/>
              <a:cs typeface="Arial Unicode MS" pitchFamily="34" charset="-128"/>
            </a:endParaRPr>
          </a:p>
          <a:p>
            <a:pPr eaLnBrk="1" hangingPunct="1">
              <a:lnSpc>
                <a:spcPct val="90000"/>
              </a:lnSpc>
            </a:pPr>
            <a:endParaRPr lang="en-US" dirty="0">
              <a:latin typeface="Arial Unicode MS" pitchFamily="34" charset="-128"/>
              <a:ea typeface="Arial Unicode MS" pitchFamily="34" charset="-128"/>
              <a:cs typeface="Arial Unicode MS" pitchFamily="34" charset="-128"/>
            </a:endParaRPr>
          </a:p>
          <a:p>
            <a:pPr eaLnBrk="1" hangingPunct="1">
              <a:lnSpc>
                <a:spcPct val="90000"/>
              </a:lnSpc>
            </a:pPr>
            <a:r>
              <a:rPr lang="en-US" dirty="0" smtClean="0">
                <a:latin typeface="Arial Unicode MS" pitchFamily="34" charset="-128"/>
                <a:ea typeface="Arial Unicode MS" pitchFamily="34" charset="-128"/>
                <a:cs typeface="Arial Unicode MS" pitchFamily="34" charset="-128"/>
              </a:rPr>
              <a:t>Applying CLI can be efficient when there are a large amount of data to process, for example of conducting patient</a:t>
            </a:r>
            <a:r>
              <a:rPr lang="zh-CN" altLang="en-US" dirty="0" smtClean="0">
                <a:latin typeface="Arial Unicode MS" pitchFamily="34" charset="-128"/>
                <a:ea typeface="Arial Unicode MS" pitchFamily="34" charset="-128"/>
                <a:cs typeface="Arial Unicode MS" pitchFamily="34" charset="-128"/>
              </a:rPr>
              <a:t>/</a:t>
            </a:r>
            <a:r>
              <a:rPr lang="en-US" altLang="zh-CN" dirty="0" smtClean="0">
                <a:latin typeface="Arial Unicode MS" pitchFamily="34" charset="-128"/>
                <a:ea typeface="Arial Unicode MS" pitchFamily="34" charset="-128"/>
                <a:cs typeface="Arial Unicode MS" pitchFamily="34" charset="-128"/>
              </a:rPr>
              <a:t>control</a:t>
            </a:r>
            <a:r>
              <a:rPr lang="zh-CN" altLang="en-US" dirty="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group study.</a:t>
            </a:r>
            <a:endParaRPr lang="en-US" dirty="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6888435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Software</a:t>
            </a:r>
          </a:p>
        </p:txBody>
      </p:sp>
      <p:sp>
        <p:nvSpPr>
          <p:cNvPr id="3" name="Content Placeholder 2"/>
          <p:cNvSpPr>
            <a:spLocks noGrp="1"/>
          </p:cNvSpPr>
          <p:nvPr>
            <p:ph idx="1"/>
          </p:nvPr>
        </p:nvSpPr>
        <p:spPr>
          <a:xfrm>
            <a:off x="609601" y="2133600"/>
            <a:ext cx="7391399" cy="2393950"/>
          </a:xfrm>
        </p:spPr>
        <p:txBody>
          <a:bodyPr rtlCol="0">
            <a:normAutofit/>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tutorial uses the 3DSlicer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(Version</a:t>
            </a:r>
            <a:r>
              <a:rPr lang="zh-CN" altLang="en-US" dirty="0" smtClean="0">
                <a:latin typeface="Arial Unicode MS" pitchFamily="34" charset="-128"/>
                <a:ea typeface="Arial Unicode MS" pitchFamily="34" charset="-128"/>
                <a:cs typeface="Arial Unicode MS" pitchFamily="34" charset="-128"/>
              </a:rPr>
              <a:t> </a:t>
            </a:r>
            <a:r>
              <a:rPr lang="pl-PL" dirty="0" smtClean="0"/>
              <a:t>4.</a:t>
            </a:r>
            <a:r>
              <a:rPr lang="en-US" altLang="zh-CN" dirty="0" smtClean="0"/>
              <a:t>5.0-</a:t>
            </a:r>
            <a:r>
              <a:rPr lang="zh-CN" altLang="en-US" dirty="0" smtClean="0"/>
              <a:t>1 </a:t>
            </a:r>
            <a:r>
              <a:rPr lang="en-US" altLang="zh-CN" dirty="0"/>
              <a:t>Stable Release</a:t>
            </a:r>
            <a:r>
              <a:rPr lang="en-US" altLang="zh-CN" dirty="0" smtClean="0">
                <a:latin typeface="Arial Unicode MS" pitchFamily="34" charset="-128"/>
                <a:ea typeface="Arial Unicode MS" pitchFamily="34" charset="-128"/>
                <a:cs typeface="Arial Unicode MS" pitchFamily="34" charset="-128"/>
              </a:rPr>
              <a:t>)</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software available at </a:t>
            </a:r>
            <a:r>
              <a:rPr lang="pl-PL" u="sng" dirty="0" smtClean="0">
                <a:solidFill>
                  <a:srgbClr val="0000FF"/>
                </a:solidFill>
                <a:latin typeface="Arial Unicode MS" pitchFamily="34" charset="-128"/>
                <a:ea typeface="Arial Unicode MS" pitchFamily="34" charset="-128"/>
                <a:cs typeface="Arial Unicode MS" pitchFamily="34" charset="-128"/>
              </a:rPr>
              <a:t>http://</a:t>
            </a:r>
            <a:r>
              <a:rPr lang="pl-PL" u="sng" dirty="0" err="1" smtClean="0">
                <a:solidFill>
                  <a:srgbClr val="0000FF"/>
                </a:solidFill>
                <a:latin typeface="Arial Unicode MS" pitchFamily="34" charset="-128"/>
                <a:ea typeface="Arial Unicode MS" pitchFamily="34" charset="-128"/>
                <a:cs typeface="Arial Unicode MS" pitchFamily="34" charset="-128"/>
              </a:rPr>
              <a:t>download.slicer.org</a:t>
            </a:r>
            <a:endParaRPr lang="pl-PL"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endParaRPr lang="en-US" dirty="0">
              <a:latin typeface="Arial Unicode MS" pitchFamily="34" charset="-128"/>
              <a:ea typeface="Arial Unicode MS" pitchFamily="34" charset="-128"/>
              <a:cs typeface="Arial Unicode MS" pitchFamily="34" charset="-128"/>
            </a:endParaRPr>
          </a:p>
        </p:txBody>
      </p:sp>
      <p:sp>
        <p:nvSpPr>
          <p:cNvPr id="11268" name="Rectangle 6"/>
          <p:cNvSpPr txBox="1">
            <a:spLocks noChangeArrowheads="1"/>
          </p:cNvSpPr>
          <p:nvPr/>
        </p:nvSpPr>
        <p:spPr bwMode="auto">
          <a:xfrm>
            <a:off x="568325" y="5307013"/>
            <a:ext cx="83248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111608" bIns="45706"/>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0000"/>
              </a:lnSpc>
              <a:spcBef>
                <a:spcPct val="20000"/>
              </a:spcBef>
              <a:buFont typeface="Arial" pitchFamily="34" charset="0"/>
              <a:buNone/>
            </a:pPr>
            <a:r>
              <a:rPr lang="en-US" i="1" dirty="0">
                <a:latin typeface="Arial Unicode MS" pitchFamily="34" charset="-128"/>
                <a:ea typeface="Arial Unicode MS" pitchFamily="34" charset="-128"/>
                <a:cs typeface="Arial Unicode MS" pitchFamily="34" charset="-128"/>
                <a:sym typeface="Helvetica" charset="0"/>
              </a:rPr>
              <a:t>Disclaimer</a:t>
            </a:r>
          </a:p>
          <a:p>
            <a:pPr eaLnBrk="1" hangingPunct="1">
              <a:lnSpc>
                <a:spcPct val="80000"/>
              </a:lnSpc>
              <a:spcBef>
                <a:spcPct val="20000"/>
              </a:spcBef>
              <a:buFont typeface="Arial" pitchFamily="34" charset="0"/>
              <a:buNone/>
            </a:pPr>
            <a:r>
              <a:rPr lang="en-US" sz="1600" dirty="0">
                <a:latin typeface="Arial Unicode MS" pitchFamily="34" charset="-128"/>
                <a:ea typeface="Arial Unicode MS" pitchFamily="34" charset="-128"/>
                <a:cs typeface="Arial Unicode MS" pitchFamily="34" charset="-128"/>
                <a:sym typeface="Helvetica" charset="0"/>
              </a:rPr>
              <a:t>It is the responsibility of the user of 3DSlicer to comply with both the terms of the license and with the applicable laws, regulations and rules.  Slicer is a tool for research, and is not FDA approved.</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Data</a:t>
            </a:r>
          </a:p>
        </p:txBody>
      </p:sp>
      <p:sp>
        <p:nvSpPr>
          <p:cNvPr id="3" name="Content Placeholder 2"/>
          <p:cNvSpPr>
            <a:spLocks noGrp="1"/>
          </p:cNvSpPr>
          <p:nvPr>
            <p:ph idx="1"/>
          </p:nvPr>
        </p:nvSpPr>
        <p:spPr>
          <a:xfrm>
            <a:off x="685800" y="1600200"/>
            <a:ext cx="7696200" cy="5029200"/>
          </a:xfrm>
        </p:spPr>
        <p:txBody>
          <a:bodyPr rtlCol="0">
            <a:normAutofit fontScale="55000" lnSpcReduction="20000"/>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Download sample data </a:t>
            </a:r>
            <a:r>
              <a:rPr lang="en-US" dirty="0">
                <a:latin typeface="Arial Unicode MS" pitchFamily="34" charset="-128"/>
                <a:ea typeface="Arial Unicode MS" pitchFamily="34" charset="-128"/>
                <a:cs typeface="Arial Unicode MS" pitchFamily="34" charset="-128"/>
              </a:rPr>
              <a:t>available at </a:t>
            </a:r>
            <a:r>
              <a:rPr lang="en-US" u="sng" dirty="0">
                <a:solidFill>
                  <a:srgbClr val="0000FF"/>
                </a:solidFill>
                <a:latin typeface="Arial Unicode MS" pitchFamily="34" charset="-128"/>
                <a:ea typeface="Arial Unicode MS" pitchFamily="34" charset="-128"/>
                <a:cs typeface="Arial Unicode MS" pitchFamily="34" charset="-128"/>
              </a:rPr>
              <a:t>http://</a:t>
            </a:r>
            <a:r>
              <a:rPr lang="en-US" u="sng" dirty="0" err="1">
                <a:solidFill>
                  <a:srgbClr val="0000FF"/>
                </a:solidFill>
                <a:latin typeface="Arial Unicode MS" pitchFamily="34" charset="-128"/>
                <a:ea typeface="Arial Unicode MS" pitchFamily="34" charset="-128"/>
                <a:cs typeface="Arial Unicode MS" pitchFamily="34" charset="-128"/>
              </a:rPr>
              <a:t>www.na-mic.org</a:t>
            </a:r>
            <a:r>
              <a:rPr lang="en-US" u="sng" dirty="0">
                <a:solidFill>
                  <a:srgbClr val="0000FF"/>
                </a:solidFill>
                <a:latin typeface="Arial Unicode MS" pitchFamily="34" charset="-128"/>
                <a:ea typeface="Arial Unicode MS" pitchFamily="34" charset="-128"/>
                <a:cs typeface="Arial Unicode MS" pitchFamily="34" charset="-128"/>
              </a:rPr>
              <a:t>/Wiki/images/6/66/</a:t>
            </a:r>
            <a:r>
              <a:rPr lang="en-US" u="sng" dirty="0" err="1">
                <a:solidFill>
                  <a:srgbClr val="0000FF"/>
                </a:solidFill>
                <a:latin typeface="Arial Unicode MS" pitchFamily="34" charset="-128"/>
                <a:ea typeface="Arial Unicode MS" pitchFamily="34" charset="-128"/>
                <a:cs typeface="Arial Unicode MS" pitchFamily="34" charset="-128"/>
              </a:rPr>
              <a:t>Cli_data.zip</a:t>
            </a:r>
            <a:endParaRPr lang="en-US" altLang="zh-CN" dirty="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a:t>
            </a:r>
            <a:r>
              <a:rPr lang="en-US" dirty="0" smtClean="0">
                <a:latin typeface="Arial Unicode MS" pitchFamily="34" charset="-128"/>
                <a:ea typeface="Arial Unicode MS" pitchFamily="34" charset="-128"/>
                <a:cs typeface="Arial Unicode MS" pitchFamily="34" charset="-128"/>
              </a:rPr>
              <a:t>tutorial uses 5 datasets (case 1 to 5), in which:</a:t>
            </a: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 1 is from the neurosurgery tutorial dataset, downloaded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rPr>
              <a:t>https://</a:t>
            </a:r>
            <a:r>
              <a:rPr lang="en-US" u="sng" dirty="0" err="1">
                <a:solidFill>
                  <a:srgbClr val="0000FF"/>
                </a:solidFill>
                <a:latin typeface="Arial Unicode MS" pitchFamily="34" charset="-128"/>
                <a:ea typeface="Arial Unicode MS" pitchFamily="34" charset="-128"/>
                <a:cs typeface="Arial Unicode MS" pitchFamily="34" charset="-128"/>
              </a:rPr>
              <a:t>www.slicer.org</a:t>
            </a:r>
            <a:r>
              <a:rPr lang="en-US" u="sng" dirty="0">
                <a:solidFill>
                  <a:srgbClr val="0000FF"/>
                </a:solidFill>
                <a:latin typeface="Arial Unicode MS" pitchFamily="34" charset="-128"/>
                <a:ea typeface="Arial Unicode MS" pitchFamily="34" charset="-128"/>
                <a:cs typeface="Arial Unicode MS" pitchFamily="34" charset="-128"/>
              </a:rPr>
              <a:t>/</a:t>
            </a:r>
            <a:r>
              <a:rPr lang="en-US" u="sng" dirty="0" err="1">
                <a:solidFill>
                  <a:srgbClr val="0000FF"/>
                </a:solidFill>
                <a:latin typeface="Arial Unicode MS" pitchFamily="34" charset="-128"/>
                <a:ea typeface="Arial Unicode MS" pitchFamily="34" charset="-128"/>
                <a:cs typeface="Arial Unicode MS" pitchFamily="34" charset="-128"/>
              </a:rPr>
              <a:t>slicerWiki</a:t>
            </a:r>
            <a:r>
              <a:rPr lang="en-US" u="sng" dirty="0">
                <a:solidFill>
                  <a:srgbClr val="0000FF"/>
                </a:solidFill>
                <a:latin typeface="Arial Unicode MS" pitchFamily="34" charset="-128"/>
                <a:ea typeface="Arial Unicode MS" pitchFamily="34" charset="-128"/>
                <a:cs typeface="Arial Unicode MS" pitchFamily="34" charset="-128"/>
              </a:rPr>
              <a:t>/images/b/bb/</a:t>
            </a:r>
            <a:r>
              <a:rPr lang="en-US" u="sng" dirty="0" err="1">
                <a:solidFill>
                  <a:srgbClr val="0000FF"/>
                </a:solidFill>
                <a:latin typeface="Arial Unicode MS" pitchFamily="34" charset="-128"/>
                <a:ea typeface="Arial Unicode MS" pitchFamily="34" charset="-128"/>
                <a:cs typeface="Arial Unicode MS" pitchFamily="34" charset="-128"/>
              </a:rPr>
              <a:t>WhiteMatterExplorationData.zip</a:t>
            </a:r>
            <a:endParaRPr lang="en-US" u="sng" dirty="0" smtClean="0">
              <a:solidFill>
                <a:srgbClr val="0000FF"/>
              </a:solidFill>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 2 is from  the diffusion MRI tutorial dataset, downloaded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rPr>
              <a:t>https://</a:t>
            </a:r>
            <a:r>
              <a:rPr lang="en-US" u="sng" dirty="0" err="1">
                <a:solidFill>
                  <a:srgbClr val="0000FF"/>
                </a:solidFill>
                <a:latin typeface="Arial Unicode MS" pitchFamily="34" charset="-128"/>
                <a:ea typeface="Arial Unicode MS" pitchFamily="34" charset="-128"/>
                <a:cs typeface="Arial Unicode MS" pitchFamily="34" charset="-128"/>
              </a:rPr>
              <a:t>www.slicer.org</a:t>
            </a:r>
            <a:r>
              <a:rPr lang="en-US" u="sng" dirty="0">
                <a:solidFill>
                  <a:srgbClr val="0000FF"/>
                </a:solidFill>
                <a:latin typeface="Arial Unicode MS" pitchFamily="34" charset="-128"/>
                <a:ea typeface="Arial Unicode MS" pitchFamily="34" charset="-128"/>
                <a:cs typeface="Arial Unicode MS" pitchFamily="34" charset="-128"/>
              </a:rPr>
              <a:t>/</a:t>
            </a:r>
            <a:r>
              <a:rPr lang="en-US" u="sng" dirty="0" err="1">
                <a:solidFill>
                  <a:srgbClr val="0000FF"/>
                </a:solidFill>
                <a:latin typeface="Arial Unicode MS" pitchFamily="34" charset="-128"/>
                <a:ea typeface="Arial Unicode MS" pitchFamily="34" charset="-128"/>
                <a:cs typeface="Arial Unicode MS" pitchFamily="34" charset="-128"/>
              </a:rPr>
              <a:t>slicerWiki</a:t>
            </a:r>
            <a:r>
              <a:rPr lang="en-US" u="sng" dirty="0">
                <a:solidFill>
                  <a:srgbClr val="0000FF"/>
                </a:solidFill>
                <a:latin typeface="Arial Unicode MS" pitchFamily="34" charset="-128"/>
                <a:ea typeface="Arial Unicode MS" pitchFamily="34" charset="-128"/>
                <a:cs typeface="Arial Unicode MS" pitchFamily="34" charset="-128"/>
              </a:rPr>
              <a:t>/images/e/e6/</a:t>
            </a:r>
            <a:r>
              <a:rPr lang="en-US" u="sng" dirty="0" err="1">
                <a:solidFill>
                  <a:srgbClr val="0000FF"/>
                </a:solidFill>
                <a:latin typeface="Arial Unicode MS" pitchFamily="34" charset="-128"/>
                <a:ea typeface="Arial Unicode MS" pitchFamily="34" charset="-128"/>
                <a:cs typeface="Arial Unicode MS" pitchFamily="34" charset="-128"/>
              </a:rPr>
              <a:t>Dti_tutorial_data.zip</a:t>
            </a:r>
            <a:endParaRPr lang="en-US" u="sng" dirty="0" smtClean="0">
              <a:solidFill>
                <a:srgbClr val="0000FF"/>
              </a:solidFill>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Cases 3 to 5 are from the Human </a:t>
            </a:r>
            <a:r>
              <a:rPr lang="en-US" dirty="0" err="1" smtClean="0">
                <a:latin typeface="Arial Unicode MS" pitchFamily="34" charset="-128"/>
                <a:ea typeface="Arial Unicode MS" pitchFamily="34" charset="-128"/>
                <a:cs typeface="Arial Unicode MS" pitchFamily="34" charset="-128"/>
              </a:rPr>
              <a:t>Connectome</a:t>
            </a:r>
            <a:r>
              <a:rPr lang="en-US" dirty="0" smtClean="0">
                <a:latin typeface="Arial Unicode MS" pitchFamily="34" charset="-128"/>
                <a:ea typeface="Arial Unicode MS" pitchFamily="34" charset="-128"/>
                <a:cs typeface="Arial Unicode MS" pitchFamily="34" charset="-128"/>
              </a:rPr>
              <a:t> Project (HCP)</a:t>
            </a:r>
            <a:r>
              <a:rPr lang="zh-CN"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 download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hlinkClick r:id="rId2"/>
              </a:rPr>
              <a:t>http://</a:t>
            </a:r>
            <a:r>
              <a:rPr lang="en-US" u="sng" dirty="0" smtClean="0">
                <a:solidFill>
                  <a:srgbClr val="0000FF"/>
                </a:solidFill>
                <a:latin typeface="Arial Unicode MS" pitchFamily="34" charset="-128"/>
                <a:ea typeface="Arial Unicode MS" pitchFamily="34" charset="-128"/>
                <a:cs typeface="Arial Unicode MS" pitchFamily="34" charset="-128"/>
                <a:hlinkClick r:id="rId2"/>
              </a:rPr>
              <a:t>www.humanconnectome.org</a:t>
            </a: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For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each</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case,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following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are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provided:</a:t>
            </a:r>
            <a:r>
              <a:rPr lang="en-US" dirty="0" smtClean="0">
                <a:latin typeface="Arial Unicode MS" pitchFamily="34" charset="-128"/>
                <a:ea typeface="Arial Unicode MS" pitchFamily="34" charset="-128"/>
                <a:cs typeface="Arial Unicode MS" pitchFamily="34" charset="-128"/>
              </a:rPr>
              <a:t>	</a:t>
            </a: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Baseline image</a:t>
            </a: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Down </a:t>
            </a:r>
            <a:r>
              <a:rPr lang="en-US" dirty="0">
                <a:latin typeface="Arial Unicode MS" pitchFamily="34" charset="-128"/>
                <a:ea typeface="Arial Unicode MS" pitchFamily="34" charset="-128"/>
                <a:cs typeface="Arial Unicode MS" pitchFamily="34" charset="-128"/>
              </a:rPr>
              <a:t>sampled whole brain </a:t>
            </a:r>
            <a:r>
              <a:rPr lang="en-US" dirty="0" smtClean="0">
                <a:latin typeface="Arial Unicode MS" pitchFamily="34" charset="-128"/>
                <a:ea typeface="Arial Unicode MS" pitchFamily="34" charset="-128"/>
                <a:cs typeface="Arial Unicode MS" pitchFamily="34" charset="-128"/>
              </a:rPr>
              <a:t>tractography</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(conducted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DWI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down-sampled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to</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about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1000</a:t>
            </a:r>
            <a:r>
              <a:rPr lang="zh-CN" altLang="en-US" dirty="0" smtClean="0">
                <a:latin typeface="Arial Unicode MS" pitchFamily="34" charset="-128"/>
                <a:ea typeface="Arial Unicode MS" pitchFamily="34" charset="-128"/>
                <a:cs typeface="Arial Unicode MS" pitchFamily="34" charset="-128"/>
              </a:rPr>
              <a:t>0 </a:t>
            </a:r>
            <a:r>
              <a:rPr lang="en-US" altLang="zh-CN" dirty="0" smtClean="0">
                <a:latin typeface="Arial Unicode MS" pitchFamily="34" charset="-128"/>
                <a:ea typeface="Arial Unicode MS" pitchFamily="34" charset="-128"/>
                <a:cs typeface="Arial Unicode MS" pitchFamily="34" charset="-128"/>
              </a:rPr>
              <a:t>fibers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using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Display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module)</a:t>
            </a:r>
            <a:endParaRPr lang="en-US" dirty="0" smtClean="0">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Corpus </a:t>
            </a:r>
            <a:r>
              <a:rPr lang="en-US" dirty="0">
                <a:latin typeface="Arial Unicode MS" pitchFamily="34" charset="-128"/>
                <a:ea typeface="Arial Unicode MS" pitchFamily="34" charset="-128"/>
                <a:cs typeface="Arial Unicode MS" pitchFamily="34" charset="-128"/>
              </a:rPr>
              <a:t>callosum </a:t>
            </a:r>
            <a:r>
              <a:rPr lang="en-US"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map</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(drawn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DWI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en-US" dirty="0" smtClean="0">
                <a:latin typeface="Arial Unicode MS" pitchFamily="34" charset="-128"/>
                <a:ea typeface="Arial Unicode MS" pitchFamily="34" charset="-128"/>
                <a:cs typeface="Arial Unicode MS" pitchFamily="34" charset="-128"/>
              </a:rPr>
              <a:t> </a:t>
            </a:r>
            <a:endParaRPr lang="en-US" dirty="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a:latin typeface="Arial Unicode MS" pitchFamily="34" charset="-128"/>
              <a:ea typeface="Arial Unicode MS" pitchFamily="34" charset="-128"/>
              <a:cs typeface="Arial Unicode MS" pitchFamily="34" charset="-128"/>
            </a:endParaRPr>
          </a:p>
        </p:txBody>
      </p:sp>
      <p:sp>
        <p:nvSpPr>
          <p:cNvPr id="2" name="TextBox 1"/>
          <p:cNvSpPr txBox="1"/>
          <p:nvPr/>
        </p:nvSpPr>
        <p:spPr>
          <a:xfrm>
            <a:off x="838200" y="6477000"/>
            <a:ext cx="3328787" cy="261610"/>
          </a:xfrm>
          <a:prstGeom prst="rect">
            <a:avLst/>
          </a:prstGeom>
          <a:noFill/>
        </p:spPr>
        <p:txBody>
          <a:bodyPr wrap="none" rtlCol="0">
            <a:spAutoFit/>
          </a:bodyPr>
          <a:lstStyle/>
          <a:p>
            <a:r>
              <a:rPr lang="zh-CN" altLang="en-US" sz="1100" dirty="0" smtClean="0"/>
              <a:t>*</a:t>
            </a:r>
            <a:r>
              <a:rPr lang="en-US" sz="1100" dirty="0" smtClean="0"/>
              <a:t>Data</a:t>
            </a:r>
            <a:r>
              <a:rPr lang="zh-CN" altLang="en-US" sz="1100" dirty="0" smtClean="0"/>
              <a:t> </a:t>
            </a:r>
            <a:r>
              <a:rPr lang="en-US" altLang="zh-CN" sz="1100" dirty="0" smtClean="0"/>
              <a:t>courtesy</a:t>
            </a:r>
            <a:r>
              <a:rPr lang="zh-CN" altLang="en-US" sz="1100" dirty="0" smtClean="0"/>
              <a:t> </a:t>
            </a:r>
            <a:r>
              <a:rPr lang="en-US" altLang="zh-CN" sz="1100" dirty="0" smtClean="0"/>
              <a:t>of</a:t>
            </a:r>
            <a:r>
              <a:rPr lang="zh-CN" altLang="en-US" sz="1100" dirty="0" smtClean="0"/>
              <a:t> </a:t>
            </a:r>
            <a:r>
              <a:rPr lang="en-US" altLang="zh-CN" sz="1100" dirty="0" smtClean="0"/>
              <a:t>the</a:t>
            </a:r>
            <a:r>
              <a:rPr lang="zh-CN" altLang="en-US" sz="1100" dirty="0" smtClean="0"/>
              <a:t> </a:t>
            </a:r>
            <a:r>
              <a:rPr lang="en-US" altLang="zh-CN" sz="1100" dirty="0" smtClean="0"/>
              <a:t>Human</a:t>
            </a:r>
            <a:r>
              <a:rPr lang="zh-CN" altLang="en-US" sz="1100" dirty="0" smtClean="0"/>
              <a:t> </a:t>
            </a:r>
            <a:r>
              <a:rPr lang="en-US" altLang="zh-CN" sz="1100" dirty="0" err="1" smtClean="0"/>
              <a:t>Connectome</a:t>
            </a:r>
            <a:r>
              <a:rPr lang="zh-CN" altLang="en-US" sz="1100" dirty="0" smtClean="0"/>
              <a:t> </a:t>
            </a:r>
            <a:r>
              <a:rPr lang="en-US" altLang="zh-CN" sz="1100" dirty="0" smtClean="0"/>
              <a:t>Project</a:t>
            </a:r>
            <a:r>
              <a:rPr lang="zh-CN" altLang="en-US" sz="1100" dirty="0" smtClean="0"/>
              <a:t> </a:t>
            </a:r>
            <a:endParaRPr lang="en-US" sz="1100" dirty="0"/>
          </a:p>
        </p:txBody>
      </p:sp>
    </p:spTree>
    <p:extLst>
      <p:ext uri="{BB962C8B-B14F-4D97-AF65-F5344CB8AC3E}">
        <p14:creationId xmlns:p14="http://schemas.microsoft.com/office/powerpoint/2010/main" val="13734591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1716377"/>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a:stCxn id="6" idx="1"/>
          </p:cNvCxnSpPr>
          <p:nvPr/>
        </p:nvCxnSpPr>
        <p:spPr>
          <a:xfrm flipH="1">
            <a:off x="2514600" y="2692569"/>
            <a:ext cx="1524000" cy="63219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4038600" y="1876961"/>
            <a:ext cx="4724400" cy="163121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a:t>L</a:t>
            </a:r>
            <a:r>
              <a:rPr lang="en-US" sz="2000" dirty="0" smtClean="0"/>
              <a:t>oad </a:t>
            </a:r>
            <a:r>
              <a:rPr lang="en-US" sz="2000" dirty="0"/>
              <a:t>all three files from case 2 in the folder where all datasets </a:t>
            </a:r>
            <a:r>
              <a:rPr lang="en-US" sz="2000" dirty="0" smtClean="0"/>
              <a:t>reside</a:t>
            </a:r>
            <a:r>
              <a:rPr lang="en-US" sz="2000" dirty="0"/>
              <a:t>.</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cxnSp>
        <p:nvCxnSpPr>
          <p:cNvPr id="11" name="Straight Arrow Connector 10"/>
          <p:cNvCxnSpPr>
            <a:stCxn id="12" idx="3"/>
          </p:cNvCxnSpPr>
          <p:nvPr/>
        </p:nvCxnSpPr>
        <p:spPr>
          <a:xfrm>
            <a:off x="4457700" y="5687943"/>
            <a:ext cx="2324100" cy="4842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a:spLocks noChangeArrowheads="1"/>
          </p:cNvSpPr>
          <p:nvPr/>
        </p:nvSpPr>
        <p:spPr bwMode="auto">
          <a:xfrm>
            <a:off x="685800" y="53340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3" name="Rectangle 2"/>
          <p:cNvSpPr/>
          <p:nvPr/>
        </p:nvSpPr>
        <p:spPr>
          <a:xfrm>
            <a:off x="-8467" y="16764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1"/>
          <p:cNvSpPr txBox="1">
            <a:spLocks noChangeArrowheads="1"/>
          </p:cNvSpPr>
          <p:nvPr/>
        </p:nvSpPr>
        <p:spPr bwMode="auto">
          <a:xfrm>
            <a:off x="4343400" y="3886200"/>
            <a:ext cx="4572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Load</a:t>
            </a:r>
            <a:r>
              <a:rPr lang="zh-CN" altLang="en-US" sz="2000" dirty="0" smtClean="0"/>
              <a:t> </a:t>
            </a:r>
            <a:r>
              <a:rPr lang="en-US" altLang="zh-CN" sz="2000" dirty="0" smtClean="0"/>
              <a:t>the</a:t>
            </a:r>
            <a:r>
              <a:rPr lang="zh-CN" altLang="en-US" sz="2000" dirty="0" smtClean="0"/>
              <a:t> </a:t>
            </a:r>
            <a:r>
              <a:rPr lang="en-US" altLang="zh-CN" sz="2000" dirty="0" smtClean="0"/>
              <a:t>tractography</a:t>
            </a:r>
            <a:r>
              <a:rPr lang="zh-CN" altLang="en-US" sz="2000" dirty="0" smtClean="0"/>
              <a:t> </a:t>
            </a:r>
            <a:r>
              <a:rPr lang="en-US" altLang="zh-CN" sz="2000" dirty="0" smtClean="0"/>
              <a:t>as</a:t>
            </a:r>
            <a:r>
              <a:rPr lang="zh-CN" altLang="en-US" sz="2000" dirty="0" smtClean="0"/>
              <a:t> </a:t>
            </a:r>
            <a:r>
              <a:rPr lang="en-US" altLang="zh-CN" sz="2000" dirty="0" err="1" smtClean="0"/>
              <a:t>FiberBundle</a:t>
            </a:r>
            <a:endParaRPr lang="en-US" sz="2000" b="1" dirty="0"/>
          </a:p>
        </p:txBody>
      </p:sp>
      <p:cxnSp>
        <p:nvCxnSpPr>
          <p:cNvPr id="15" name="Straight Arrow Connector 14"/>
          <p:cNvCxnSpPr/>
          <p:nvPr/>
        </p:nvCxnSpPr>
        <p:spPr>
          <a:xfrm flipH="1">
            <a:off x="7543800" y="4240144"/>
            <a:ext cx="590550" cy="86525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a:spLocks noChangeArrowheads="1"/>
          </p:cNvSpPr>
          <p:nvPr/>
        </p:nvSpPr>
        <p:spPr bwMode="auto">
          <a:xfrm>
            <a:off x="152400" y="6235921"/>
            <a:ext cx="8763000" cy="584776"/>
          </a:xfrm>
          <a:prstGeom prst="rect">
            <a:avLst/>
          </a:prstGeom>
          <a:solidFill>
            <a:srgbClr val="CCFFCC"/>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600" dirty="0" smtClean="0">
                <a:solidFill>
                  <a:srgbClr val="FF0000"/>
                </a:solidFill>
                <a:cs typeface="Arial" pitchFamily="34" charset="0"/>
              </a:rPr>
              <a:t>Please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notice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that</a:t>
            </a:r>
            <a:r>
              <a:rPr lang="zh-CN" altLang="zh-CN"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CLI</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operation is conducted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outside</a:t>
            </a:r>
            <a:r>
              <a:rPr lang="zh-CN" altLang="en-US" sz="1600" dirty="0" smtClean="0">
                <a:solidFill>
                  <a:srgbClr val="FF0000"/>
                </a:solidFill>
                <a:cs typeface="Arial" pitchFamily="34" charset="0"/>
              </a:rPr>
              <a:t> </a:t>
            </a:r>
            <a:r>
              <a:rPr lang="zh-CN" altLang="zh-CN" sz="1600" dirty="0" smtClean="0">
                <a:solidFill>
                  <a:srgbClr val="FF0000"/>
                </a:solidFill>
                <a:cs typeface="Arial" pitchFamily="34" charset="0"/>
              </a:rPr>
              <a:t>3</a:t>
            </a:r>
            <a:r>
              <a:rPr lang="en-US" altLang="zh-CN" sz="1600" dirty="0" smtClean="0">
                <a:solidFill>
                  <a:srgbClr val="FF0000"/>
                </a:solidFill>
                <a:cs typeface="Arial" pitchFamily="34" charset="0"/>
              </a:rPr>
              <a:t>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Slicer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interface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screenshots</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with 3D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Slicer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interface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this</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tutorial</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are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used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only</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for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visualizing</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data.</a:t>
            </a:r>
            <a:r>
              <a:rPr lang="zh-CN" altLang="en-US" sz="1600" dirty="0" smtClean="0">
                <a:solidFill>
                  <a:srgbClr val="FF0000"/>
                </a:solidFill>
                <a:cs typeface="Arial" pitchFamily="34" charset="0"/>
              </a:rPr>
              <a:t>  </a:t>
            </a:r>
            <a:endParaRPr lang="en-US" sz="1600" b="1" dirty="0">
              <a:solidFill>
                <a:srgbClr val="FF0000"/>
              </a:solidFill>
              <a:cs typeface="Arial" pitchFamily="34" charset="0"/>
            </a:endParaRPr>
          </a:p>
        </p:txBody>
      </p:sp>
    </p:spTree>
    <p:extLst>
      <p:ext uri="{BB962C8B-B14F-4D97-AF65-F5344CB8AC3E}">
        <p14:creationId xmlns:p14="http://schemas.microsoft.com/office/powerpoint/2010/main" val="16163113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13" name="TextBox 11"/>
          <p:cNvSpPr txBox="1">
            <a:spLocks noChangeArrowheads="1"/>
          </p:cNvSpPr>
          <p:nvPr/>
        </p:nvSpPr>
        <p:spPr bwMode="auto">
          <a:xfrm>
            <a:off x="762000" y="2514600"/>
            <a:ext cx="3581400" cy="2554545"/>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Data</a:t>
            </a:r>
            <a:r>
              <a:rPr lang="zh-CN" altLang="en-US" sz="2000" dirty="0" smtClean="0">
                <a:cs typeface="Arial" pitchFamily="34" charset="0"/>
              </a:rPr>
              <a:t> </a:t>
            </a:r>
            <a:r>
              <a:rPr lang="en-US" altLang="zh-CN" sz="2000" dirty="0" smtClean="0">
                <a:cs typeface="Arial" pitchFamily="34" charset="0"/>
              </a:rPr>
              <a:t>loaded</a:t>
            </a:r>
            <a:r>
              <a:rPr lang="zh-CN" altLang="en-US" sz="2000" dirty="0" smtClean="0">
                <a:cs typeface="Arial" pitchFamily="34" charset="0"/>
              </a:rPr>
              <a:t> </a:t>
            </a:r>
            <a:r>
              <a:rPr lang="en-US" altLang="zh-CN" sz="2000" dirty="0" smtClean="0">
                <a:cs typeface="Arial" pitchFamily="34" charset="0"/>
              </a:rPr>
              <a:t>from</a:t>
            </a:r>
            <a:r>
              <a:rPr lang="zh-CN" altLang="en-US" sz="2000" dirty="0" smtClean="0">
                <a:cs typeface="Arial" pitchFamily="34" charset="0"/>
              </a:rPr>
              <a:t> </a:t>
            </a:r>
            <a:r>
              <a:rPr lang="en-US" altLang="zh-CN" sz="2000" dirty="0" smtClean="0">
                <a:cs typeface="Arial" pitchFamily="34" charset="0"/>
              </a:rPr>
              <a:t>case</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including:</a:t>
            </a:r>
          </a:p>
          <a:p>
            <a:pPr marL="342900" indent="-342900" eaLnBrk="1" hangingPunct="1">
              <a:buFont typeface="Arial"/>
              <a:buChar char="•"/>
            </a:pPr>
            <a:r>
              <a:rPr lang="en-US" altLang="zh-CN"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p>
          <a:p>
            <a:pPr marL="342900" indent="-342900" eaLnBrk="1" hangingPunct="1">
              <a:buFont typeface="Arial"/>
              <a:buChar char="•"/>
            </a:pPr>
            <a:r>
              <a:rPr lang="en-US" altLang="zh-CN" sz="2000" dirty="0" smtClean="0">
                <a:cs typeface="Arial" pitchFamily="34" charset="0"/>
              </a:rPr>
              <a:t>Baseline</a:t>
            </a:r>
            <a:r>
              <a:rPr lang="zh-CN" altLang="en-US" sz="2000" dirty="0" smtClean="0">
                <a:cs typeface="Arial" pitchFamily="34" charset="0"/>
              </a:rPr>
              <a:t> </a:t>
            </a:r>
            <a:r>
              <a:rPr lang="en-US" altLang="zh-CN" sz="2000" dirty="0" smtClean="0">
                <a:cs typeface="Arial" pitchFamily="34" charset="0"/>
              </a:rPr>
              <a:t>image</a:t>
            </a:r>
          </a:p>
          <a:p>
            <a:pPr marL="342900" indent="-342900" eaLnBrk="1" hangingPunct="1">
              <a:buFont typeface="Arial"/>
              <a:buChar char="•"/>
            </a:pPr>
            <a:r>
              <a:rPr lang="en-US" altLang="zh-CN" sz="2000" dirty="0">
                <a:cs typeface="Arial" pitchFamily="34" charset="0"/>
              </a:rPr>
              <a:t>C</a:t>
            </a:r>
            <a:r>
              <a:rPr lang="en-US" altLang="zh-CN" sz="2000" dirty="0" smtClean="0">
                <a:cs typeface="Arial" pitchFamily="34" charset="0"/>
              </a:rPr>
              <a:t>orpus callosum</a:t>
            </a:r>
            <a:r>
              <a:rPr lang="zh-CN" altLang="en-US" sz="2000" dirty="0" smtClean="0">
                <a:cs typeface="Arial" pitchFamily="34" charset="0"/>
              </a:rPr>
              <a:t> </a:t>
            </a:r>
            <a:r>
              <a:rPr lang="zh-CN" altLang="zh-CN" sz="2000" dirty="0" smtClean="0">
                <a:cs typeface="Arial" pitchFamily="34" charset="0"/>
              </a:rPr>
              <a:t>(</a:t>
            </a:r>
            <a:r>
              <a:rPr lang="en-US" altLang="zh-CN" sz="2000" dirty="0" smtClean="0">
                <a:cs typeface="Arial" pitchFamily="34" charset="0"/>
              </a:rPr>
              <a:t>CC)</a:t>
            </a:r>
            <a:r>
              <a:rPr lang="zh-CN" altLang="en-US" sz="2000" dirty="0" smtClean="0">
                <a:cs typeface="Arial" pitchFamily="34" charset="0"/>
              </a:rPr>
              <a:t> </a:t>
            </a:r>
            <a:r>
              <a:rPr lang="en-US" altLang="zh-CN" sz="2000" dirty="0" smtClean="0">
                <a:cs typeface="Arial" pitchFamily="34" charset="0"/>
              </a:rPr>
              <a:t>mask</a:t>
            </a:r>
            <a:r>
              <a:rPr lang="zh-CN" altLang="en-US" sz="2000" dirty="0" smtClean="0">
                <a:cs typeface="Arial" pitchFamily="34" charset="0"/>
              </a:rPr>
              <a:t> </a:t>
            </a:r>
            <a:endParaRPr lang="en-US" altLang="zh-CN" sz="2000" dirty="0" smtClean="0">
              <a:cs typeface="Arial" pitchFamily="34" charset="0"/>
            </a:endParaRPr>
          </a:p>
          <a:p>
            <a:pPr eaLnBrk="1" hangingPunct="1"/>
            <a:endParaRPr lang="en-US" altLang="zh-CN" sz="2000" dirty="0">
              <a:cs typeface="Arial" pitchFamily="34" charset="0"/>
            </a:endParaRPr>
          </a:p>
          <a:p>
            <a:pPr eaLnBrk="1" hangingPunct="1"/>
            <a:r>
              <a:rPr lang="en-US" altLang="zh-CN" sz="2000" dirty="0" smtClean="0">
                <a:cs typeface="Arial" pitchFamily="34" charset="0"/>
              </a:rPr>
              <a:t>Load</a:t>
            </a:r>
            <a:r>
              <a:rPr lang="zh-CN" altLang="en-US" sz="2000" dirty="0" smtClean="0">
                <a:cs typeface="Arial" pitchFamily="34" charset="0"/>
              </a:rPr>
              <a:t> </a:t>
            </a:r>
            <a:r>
              <a:rPr lang="en-US" altLang="zh-CN" sz="2000" dirty="0" smtClean="0">
                <a:cs typeface="Arial" pitchFamily="34" charset="0"/>
              </a:rPr>
              <a:t>other</a:t>
            </a:r>
            <a:r>
              <a:rPr lang="zh-CN" altLang="en-US" sz="2000" dirty="0" smtClean="0">
                <a:cs typeface="Arial" pitchFamily="34" charset="0"/>
              </a:rPr>
              <a:t> </a:t>
            </a:r>
            <a:r>
              <a:rPr lang="en-US" altLang="zh-CN" sz="2000" dirty="0" smtClean="0">
                <a:cs typeface="Arial" pitchFamily="34" charset="0"/>
              </a:rPr>
              <a:t>cases</a:t>
            </a:r>
            <a:r>
              <a:rPr lang="zh-CN" altLang="en-US" sz="2000" dirty="0" smtClean="0">
                <a:cs typeface="Arial" pitchFamily="34" charset="0"/>
              </a:rPr>
              <a:t> </a:t>
            </a:r>
            <a:r>
              <a:rPr lang="en-US" altLang="zh-CN" sz="2000" dirty="0" smtClean="0">
                <a:cs typeface="Arial" pitchFamily="34" charset="0"/>
              </a:rPr>
              <a:t>for</a:t>
            </a:r>
            <a:r>
              <a:rPr lang="zh-CN" altLang="en-US" sz="2000" dirty="0" smtClean="0">
                <a:cs typeface="Arial" pitchFamily="34" charset="0"/>
              </a:rPr>
              <a:t> </a:t>
            </a:r>
            <a:r>
              <a:rPr lang="en-US" altLang="zh-CN" sz="2000" dirty="0" smtClean="0">
                <a:cs typeface="Arial" pitchFamily="34" charset="0"/>
              </a:rPr>
              <a:t>preview</a:t>
            </a:r>
          </a:p>
        </p:txBody>
      </p:sp>
      <p:sp>
        <p:nvSpPr>
          <p:cNvPr id="6" name="Rectangle 5"/>
          <p:cNvSpPr/>
          <p:nvPr/>
        </p:nvSpPr>
        <p:spPr>
          <a:xfrm>
            <a:off x="6927" y="16764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42153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descr="case_1_CC_screenshot.png"/>
          <p:cNvPicPr>
            <a:picLocks/>
          </p:cNvPicPr>
          <p:nvPr/>
        </p:nvPicPr>
        <p:blipFill rotWithShape="1">
          <a:blip r:embed="rId3">
            <a:extLst>
              <a:ext uri="{28A0092B-C50C-407E-A947-70E740481C1C}">
                <a14:useLocalDpi xmlns:a14="http://schemas.microsoft.com/office/drawing/2010/main" val="0"/>
              </a:ext>
            </a:extLst>
          </a:blip>
          <a:srcRect l="5819" t="10522" r="16567" b="11413"/>
          <a:stretch/>
        </p:blipFill>
        <p:spPr>
          <a:xfrm>
            <a:off x="0" y="1752600"/>
            <a:ext cx="1828800" cy="1371600"/>
          </a:xfrm>
          <a:prstGeom prst="rect">
            <a:avLst/>
          </a:prstGeom>
        </p:spPr>
      </p:pic>
      <p:pic>
        <p:nvPicPr>
          <p:cNvPr id="4" name="Picture 3" descr="case_2_CC_screenshot.png"/>
          <p:cNvPicPr>
            <a:picLocks/>
          </p:cNvPicPr>
          <p:nvPr/>
        </p:nvPicPr>
        <p:blipFill rotWithShape="1">
          <a:blip r:embed="rId4">
            <a:extLst>
              <a:ext uri="{28A0092B-C50C-407E-A947-70E740481C1C}">
                <a14:useLocalDpi xmlns:a14="http://schemas.microsoft.com/office/drawing/2010/main" val="0"/>
              </a:ext>
            </a:extLst>
          </a:blip>
          <a:srcRect l="4764" r="5370"/>
          <a:stretch/>
        </p:blipFill>
        <p:spPr>
          <a:xfrm>
            <a:off x="1828800" y="1752600"/>
            <a:ext cx="1828800" cy="1371600"/>
          </a:xfrm>
          <a:prstGeom prst="rect">
            <a:avLst/>
          </a:prstGeom>
        </p:spPr>
      </p:pic>
      <p:pic>
        <p:nvPicPr>
          <p:cNvPr id="7" name="Picture 6" descr="case_3_CC_screenshot.png"/>
          <p:cNvPicPr>
            <a:picLocks/>
          </p:cNvPicPr>
          <p:nvPr/>
        </p:nvPicPr>
        <p:blipFill rotWithShape="1">
          <a:blip r:embed="rId5">
            <a:extLst>
              <a:ext uri="{28A0092B-C50C-407E-A947-70E740481C1C}">
                <a14:useLocalDpi xmlns:a14="http://schemas.microsoft.com/office/drawing/2010/main" val="0"/>
              </a:ext>
            </a:extLst>
          </a:blip>
          <a:srcRect l="14147" t="16575" r="15956"/>
          <a:stretch/>
        </p:blipFill>
        <p:spPr>
          <a:xfrm>
            <a:off x="3657600" y="1752600"/>
            <a:ext cx="1828800" cy="1371600"/>
          </a:xfrm>
          <a:prstGeom prst="rect">
            <a:avLst/>
          </a:prstGeom>
        </p:spPr>
      </p:pic>
      <p:pic>
        <p:nvPicPr>
          <p:cNvPr id="8" name="Picture 7" descr="case_4_CC_screenshot.png"/>
          <p:cNvPicPr>
            <a:picLocks/>
          </p:cNvPicPr>
          <p:nvPr/>
        </p:nvPicPr>
        <p:blipFill rotWithShape="1">
          <a:blip r:embed="rId6">
            <a:extLst>
              <a:ext uri="{28A0092B-C50C-407E-A947-70E740481C1C}">
                <a14:useLocalDpi xmlns:a14="http://schemas.microsoft.com/office/drawing/2010/main" val="0"/>
              </a:ext>
            </a:extLst>
          </a:blip>
          <a:srcRect l="11277" t="11128" r="14742"/>
          <a:stretch/>
        </p:blipFill>
        <p:spPr>
          <a:xfrm>
            <a:off x="5486400" y="1752600"/>
            <a:ext cx="1828800" cy="1371600"/>
          </a:xfrm>
          <a:prstGeom prst="rect">
            <a:avLst/>
          </a:prstGeom>
        </p:spPr>
      </p:pic>
      <p:pic>
        <p:nvPicPr>
          <p:cNvPr id="9" name="Picture 8" descr="case_5_CC_screenshot.png"/>
          <p:cNvPicPr>
            <a:picLocks/>
          </p:cNvPicPr>
          <p:nvPr/>
        </p:nvPicPr>
        <p:blipFill rotWithShape="1">
          <a:blip r:embed="rId7">
            <a:extLst>
              <a:ext uri="{28A0092B-C50C-407E-A947-70E740481C1C}">
                <a14:useLocalDpi xmlns:a14="http://schemas.microsoft.com/office/drawing/2010/main" val="0"/>
              </a:ext>
            </a:extLst>
          </a:blip>
          <a:srcRect l="14306" t="15969" r="17159"/>
          <a:stretch/>
        </p:blipFill>
        <p:spPr>
          <a:xfrm>
            <a:off x="7315200" y="1752600"/>
            <a:ext cx="1828800" cy="1371600"/>
          </a:xfrm>
          <a:prstGeom prst="rect">
            <a:avLst/>
          </a:prstGeom>
        </p:spPr>
      </p:pic>
      <p:pic>
        <p:nvPicPr>
          <p:cNvPr id="11" name="Picture 10" descr="case_1_tractography_screensho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654965"/>
            <a:ext cx="1828800" cy="1298035"/>
          </a:xfrm>
          <a:prstGeom prst="rect">
            <a:avLst/>
          </a:prstGeom>
        </p:spPr>
      </p:pic>
      <p:pic>
        <p:nvPicPr>
          <p:cNvPr id="15" name="Picture 14" descr="case_3_tractography_screen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7600" y="3654964"/>
            <a:ext cx="1828800" cy="1298035"/>
          </a:xfrm>
          <a:prstGeom prst="rect">
            <a:avLst/>
          </a:prstGeom>
        </p:spPr>
      </p:pic>
      <p:pic>
        <p:nvPicPr>
          <p:cNvPr id="16" name="Picture 15" descr="case_2_tractography_screensho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654964"/>
            <a:ext cx="1828800" cy="1298035"/>
          </a:xfrm>
          <a:prstGeom prst="rect">
            <a:avLst/>
          </a:prstGeom>
        </p:spPr>
      </p:pic>
      <p:pic>
        <p:nvPicPr>
          <p:cNvPr id="17" name="Picture 16" descr="case_4_tractography_screensho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86400" y="3654964"/>
            <a:ext cx="1828800" cy="1298035"/>
          </a:xfrm>
          <a:prstGeom prst="rect">
            <a:avLst/>
          </a:prstGeom>
        </p:spPr>
      </p:pic>
      <p:pic>
        <p:nvPicPr>
          <p:cNvPr id="18" name="Picture 17" descr="case_5_tractography_screensho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5200" y="3654964"/>
            <a:ext cx="1828800" cy="1298035"/>
          </a:xfrm>
          <a:prstGeom prst="rect">
            <a:avLst/>
          </a:prstGeom>
        </p:spPr>
      </p:pic>
      <p:sp>
        <p:nvSpPr>
          <p:cNvPr id="20" name="TextBox 19"/>
          <p:cNvSpPr txBox="1"/>
          <p:nvPr/>
        </p:nvSpPr>
        <p:spPr>
          <a:xfrm>
            <a:off x="4555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1</a:t>
            </a:r>
            <a:endParaRPr lang="en-US" dirty="0"/>
          </a:p>
        </p:txBody>
      </p:sp>
      <p:sp>
        <p:nvSpPr>
          <p:cNvPr id="21" name="TextBox 20"/>
          <p:cNvSpPr txBox="1"/>
          <p:nvPr/>
        </p:nvSpPr>
        <p:spPr>
          <a:xfrm>
            <a:off x="22843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2</a:t>
            </a:r>
            <a:endParaRPr lang="en-US" dirty="0"/>
          </a:p>
        </p:txBody>
      </p:sp>
      <p:sp>
        <p:nvSpPr>
          <p:cNvPr id="22" name="TextBox 21"/>
          <p:cNvSpPr txBox="1"/>
          <p:nvPr/>
        </p:nvSpPr>
        <p:spPr>
          <a:xfrm>
            <a:off x="41131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3</a:t>
            </a:r>
            <a:endParaRPr lang="en-US" dirty="0"/>
          </a:p>
        </p:txBody>
      </p:sp>
      <p:sp>
        <p:nvSpPr>
          <p:cNvPr id="23" name="TextBox 22"/>
          <p:cNvSpPr txBox="1"/>
          <p:nvPr/>
        </p:nvSpPr>
        <p:spPr>
          <a:xfrm>
            <a:off x="58657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4</a:t>
            </a:r>
            <a:endParaRPr lang="en-US" dirty="0"/>
          </a:p>
        </p:txBody>
      </p:sp>
      <p:sp>
        <p:nvSpPr>
          <p:cNvPr id="24" name="TextBox 23"/>
          <p:cNvSpPr txBox="1"/>
          <p:nvPr/>
        </p:nvSpPr>
        <p:spPr>
          <a:xfrm>
            <a:off x="78469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5</a:t>
            </a:r>
            <a:endParaRPr lang="en-US" dirty="0"/>
          </a:p>
        </p:txBody>
      </p:sp>
      <p:sp>
        <p:nvSpPr>
          <p:cNvPr id="25" name="TextBox 24"/>
          <p:cNvSpPr txBox="1"/>
          <p:nvPr/>
        </p:nvSpPr>
        <p:spPr>
          <a:xfrm>
            <a:off x="76200" y="1295400"/>
            <a:ext cx="4585134" cy="369332"/>
          </a:xfrm>
          <a:prstGeom prst="rect">
            <a:avLst/>
          </a:prstGeom>
          <a:noFill/>
        </p:spPr>
        <p:txBody>
          <a:bodyPr wrap="none" rtlCol="0">
            <a:spAutoFit/>
          </a:bodyPr>
          <a:lstStyle/>
          <a:p>
            <a:r>
              <a:rPr lang="en-US" dirty="0" smtClean="0"/>
              <a:t>CC</a:t>
            </a:r>
            <a:r>
              <a:rPr lang="zh-CN" altLang="en-US" dirty="0" smtClean="0"/>
              <a:t> </a:t>
            </a:r>
            <a:r>
              <a:rPr lang="en-US" altLang="zh-CN" dirty="0" smtClean="0"/>
              <a:t>label</a:t>
            </a:r>
            <a:r>
              <a:rPr lang="zh-CN" altLang="en-US" dirty="0" smtClean="0"/>
              <a:t> </a:t>
            </a:r>
            <a:r>
              <a:rPr lang="en-US" altLang="zh-CN" dirty="0" smtClean="0"/>
              <a:t>on</a:t>
            </a:r>
            <a:r>
              <a:rPr lang="zh-CN" altLang="en-US" dirty="0" smtClean="0"/>
              <a:t> </a:t>
            </a:r>
            <a:r>
              <a:rPr lang="en-US" altLang="zh-CN" dirty="0" smtClean="0"/>
              <a:t>baseline</a:t>
            </a:r>
            <a:r>
              <a:rPr lang="zh-CN" altLang="en-US" dirty="0" smtClean="0"/>
              <a:t> </a:t>
            </a:r>
            <a:r>
              <a:rPr lang="en-US" altLang="zh-CN" dirty="0" smtClean="0"/>
              <a:t>image</a:t>
            </a:r>
            <a:r>
              <a:rPr lang="zh-CN" altLang="en-US" dirty="0" smtClean="0"/>
              <a:t> </a:t>
            </a:r>
            <a:r>
              <a:rPr lang="en-US" altLang="zh-CN" dirty="0"/>
              <a:t>(from left view</a:t>
            </a:r>
            <a:r>
              <a:rPr lang="en-US" altLang="zh-CN" dirty="0" smtClean="0"/>
              <a:t>)</a:t>
            </a:r>
            <a:endParaRPr lang="en-US" dirty="0"/>
          </a:p>
        </p:txBody>
      </p:sp>
      <p:sp>
        <p:nvSpPr>
          <p:cNvPr id="26" name="TextBox 25"/>
          <p:cNvSpPr txBox="1"/>
          <p:nvPr/>
        </p:nvSpPr>
        <p:spPr>
          <a:xfrm>
            <a:off x="76200" y="3276600"/>
            <a:ext cx="4341115" cy="369332"/>
          </a:xfrm>
          <a:prstGeom prst="rect">
            <a:avLst/>
          </a:prstGeom>
          <a:noFill/>
        </p:spPr>
        <p:txBody>
          <a:bodyPr wrap="none" rtlCol="0">
            <a:spAutoFit/>
          </a:bodyPr>
          <a:lstStyle/>
          <a:p>
            <a:r>
              <a:rPr lang="en-US" dirty="0" smtClean="0"/>
              <a:t>Whole</a:t>
            </a:r>
            <a:r>
              <a:rPr lang="zh-CN" altLang="en-US" dirty="0" smtClean="0"/>
              <a:t> </a:t>
            </a:r>
            <a:r>
              <a:rPr lang="en-US" altLang="zh-CN" dirty="0" smtClean="0"/>
              <a:t>brain</a:t>
            </a:r>
            <a:r>
              <a:rPr lang="zh-CN" altLang="en-US" dirty="0" smtClean="0"/>
              <a:t> </a:t>
            </a:r>
            <a:r>
              <a:rPr lang="en-US" altLang="zh-CN" dirty="0" smtClean="0"/>
              <a:t>tractography (from left view)</a:t>
            </a:r>
            <a:endParaRPr lang="en-US" dirty="0"/>
          </a:p>
        </p:txBody>
      </p:sp>
    </p:spTree>
    <p:extLst>
      <p:ext uri="{BB962C8B-B14F-4D97-AF65-F5344CB8AC3E}">
        <p14:creationId xmlns:p14="http://schemas.microsoft.com/office/powerpoint/2010/main" val="26884345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r Tutorial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11024</TotalTime>
  <Words>1605</Words>
  <Application>Microsoft Macintosh PowerPoint</Application>
  <PresentationFormat>On-screen Show (4:3)</PresentationFormat>
  <Paragraphs>153</Paragraphs>
  <Slides>19</Slides>
  <Notes>15</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Slicer Tutorial Theme</vt:lpstr>
      <vt:lpstr>CLI Application Tractography selection and measurements</vt:lpstr>
      <vt:lpstr>Pre-requisite</vt:lpstr>
      <vt:lpstr>Learning Objectives</vt:lpstr>
      <vt:lpstr>CLI</vt:lpstr>
      <vt:lpstr>Tutorial Software</vt:lpstr>
      <vt:lpstr>Tutorial Data</vt:lpstr>
      <vt:lpstr>Data preview</vt:lpstr>
      <vt:lpstr>Data preview</vt:lpstr>
      <vt:lpstr>Data preview</vt:lpstr>
      <vt:lpstr>Shell script</vt:lpstr>
      <vt:lpstr>Run script</vt:lpstr>
      <vt:lpstr>Run script</vt:lpstr>
      <vt:lpstr>Command</vt:lpstr>
      <vt:lpstr>Output</vt:lpstr>
      <vt:lpstr>Selection result</vt:lpstr>
      <vt:lpstr>Selection result</vt:lpstr>
      <vt:lpstr>Measurement result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dc:creator>
  <cp:lastModifiedBy>Fan</cp:lastModifiedBy>
  <cp:revision>828</cp:revision>
  <dcterms:created xsi:type="dcterms:W3CDTF">2011-02-28T20:48:32Z</dcterms:created>
  <dcterms:modified xsi:type="dcterms:W3CDTF">2016-07-13T17:59:47Z</dcterms:modified>
</cp:coreProperties>
</file>